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4"/>
  </p:notesMasterIdLst>
  <p:sldIdLst>
    <p:sldId id="1742" r:id="rId5"/>
    <p:sldId id="2368" r:id="rId6"/>
    <p:sldId id="2373" r:id="rId7"/>
    <p:sldId id="2361" r:id="rId8"/>
    <p:sldId id="2359" r:id="rId9"/>
    <p:sldId id="2358" r:id="rId10"/>
    <p:sldId id="2405" r:id="rId11"/>
    <p:sldId id="2363" r:id="rId12"/>
    <p:sldId id="2364" r:id="rId13"/>
  </p:sldIdLst>
  <p:sldSz cx="12192000" cy="6858000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0A4CE20-6E08-4465-D288-5C0E9558323F}" name="Conrad Tapia" initials="CT" userId="S::cotap@burrisoptics.com::e1a0f1da-316b-45b0-a012-a0dcd89e6942" providerId="AD"/>
  <p188:author id="{620EA224-5C48-78B5-CCA8-DF94EFF89C09}" name="Jim Perkins" initials="JP" userId="S::jperkins@burrisoptics.com::623876cf-c011-4945-a89c-9ee5a9410dec" providerId="AD"/>
  <p188:author id="{64CB906E-F125-1426-77B1-77D1F9BEC38C}" name="Jordan Egli" initials="JE" userId="S::jegli@burrisoptics.com::32b1ba2d-ddce-4025-815b-b22a4e106417" providerId="AD"/>
  <p188:author id="{14FF41B8-179A-1278-58BC-CC6A5615B185}" name="Phillip Harding" initials="PH" userId="S::pharding@burrisoptics.com::b79bb5ef-ad5d-4e90-b214-1b58d5f66bc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613"/>
    <a:srgbClr val="BF24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4F1C2A-095D-0C1A-A2D7-A5D6A96ADE1E}" v="326" dt="2023-12-06T14:59:57.608"/>
    <p1510:client id="{CE4310DF-432D-4C55-A69E-F02134EA13B0}" v="5" dt="2023-12-04T22:58:15.7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6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D00FF270-202A-4D0D-ACCF-779758DAC7EE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44861"/>
            <a:ext cx="5608320" cy="3636705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9"/>
            <a:ext cx="3037840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467EAE43-C74C-4BEB-BA9D-426D61D6C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304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06A0A-889D-7644-B4E9-BFDCC88D6C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787813-A92F-AF49-8B57-93022C0269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CC3CD-3EC7-B743-BB0C-A369DC10C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14DE0-AA1D-3142-9B13-1268753BC19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76519-A519-7041-AD5B-736B601CA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B7F18-1626-9447-BCDA-B75017EB2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0EEB-369B-7448-8DBE-88080890A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380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CD67F-578B-2B41-9A14-4D1BAA5B4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D8EA2C-2974-0B40-96DD-69830D8A97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3244D-8083-F940-BE4F-322CAF7D3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14DE0-AA1D-3142-9B13-1268753BC19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9F62FF-F32B-304D-B7F0-FCE6268EF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3FCD34-A04F-EA4F-B396-1A588ED53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0EEB-369B-7448-8DBE-88080890A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593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89BABB-D862-6F4F-A1E2-E7789EE4DD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04528F-1507-E94B-BDF5-33F40F5939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6BFF7-AB04-CB46-8720-A3E391613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14DE0-AA1D-3142-9B13-1268753BC19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CF973-DBDC-D44D-B692-900B45E5F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09C7C-7789-2B4D-8E9C-0EFCE9E79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0EEB-369B-7448-8DBE-88080890A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341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021ED-E389-2844-808A-06F8DC48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10CBCC-98B6-5F4F-B65C-048B687230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19DD2-EB27-8C41-8272-DFCE5D684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14DE0-AA1D-3142-9B13-1268753BC19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80B3D-9911-1942-879D-E49F55174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244B72-A88C-F243-9649-08C79F118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0EEB-369B-7448-8DBE-88080890A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436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3010C-6C04-734C-B973-4C176A64A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552F3E-6A4A-F84B-8BAF-C8C01E8641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61926A-D1FE-5346-AD7F-40F0E1ADD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14DE0-AA1D-3142-9B13-1268753BC19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E0D04F-8F49-124D-AA95-B6504BAD1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BADAB-CFD5-7B47-9EBA-4A97641BF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0EEB-369B-7448-8DBE-88080890A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9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E71F4-968D-A74E-A7AC-36E25CD20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C2B89-5958-1841-A584-A75043586F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80E431-E64F-574F-AD87-5129AC5C8A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ABF513-6ABA-8D41-9F34-7D1552723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14DE0-AA1D-3142-9B13-1268753BC19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72A609-6959-844A-A1FC-0DFDFC816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8B20BD-5277-C546-A398-1BA2537BF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0EEB-369B-7448-8DBE-88080890A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086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5CE41-8306-2A46-897A-E6F25EADD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95773-2975-774B-8D16-E98C7DA87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6814F1-0420-B64A-AA05-F36BB129AB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AF962A-3FD9-F44A-9C3A-62EB87A7CF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8BE07E-89C1-F544-97D7-7DEFDA76A2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BD1AA-F32D-E342-AB66-462C28AAD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14DE0-AA1D-3142-9B13-1268753BC19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376A7-1B98-1141-A0FD-16896ACFE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7BE1A6-5020-0046-9AFE-C8B7F0CF0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0EEB-369B-7448-8DBE-88080890A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356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E1446-079D-8244-B4A3-2A2CA7E07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A43106-D963-CD4E-A1B1-1AFFFD950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14DE0-AA1D-3142-9B13-1268753BC19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9EBD01-2F4E-5A46-A9D5-098EDA59D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F59EE4-2B62-734B-A755-4289C024E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0EEB-369B-7448-8DBE-88080890A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492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366D04-539E-6447-9EDC-7BE6E7091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14DE0-AA1D-3142-9B13-1268753BC19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CF95FE-4CD7-664F-AEC7-44E1C76BF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EE0CD6-8F84-BF4E-9044-42BAF755E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0EEB-369B-7448-8DBE-88080890A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961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D913E-842B-AC44-8E31-FC2B5A0DD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46C1E-2210-DF4A-9275-361E489EE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A341B7-B8C9-5D4D-BCDF-5AC7D79C3D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480AF4-1043-794B-A90B-B75BE5B41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14DE0-AA1D-3142-9B13-1268753BC19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F5E471-4830-AD42-BB8A-F75B601FB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28C992-4E81-144A-8E8C-9D75EDD28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0EEB-369B-7448-8DBE-88080890A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511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8ACBF-0630-9349-B7A5-CB804F24F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4BF06F-6CFE-BE42-A3A8-9B0650A1FA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6A10E7-7C6C-0640-9BD4-8012A9AD27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F9DD93-7419-C248-B1F7-D55F76DAC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14DE0-AA1D-3142-9B13-1268753BC19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2CD39A-C92F-D947-8950-E0FEBE7C9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AE65EB-B3FA-3448-B2C9-3368A48B7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0EEB-369B-7448-8DBE-88080890A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796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A4DF4C-5D14-3046-8C22-3EFB9C760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3107FB-C178-2941-8C5D-06C8699CC5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540B4-E9B8-8741-9A26-34B1F8BF7C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14DE0-AA1D-3142-9B13-1268753BC19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7EAFAE-A9BE-5141-AE81-B054049966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BB89F0-5180-704E-9354-BEBC7A1DA4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60EEB-369B-7448-8DBE-88080890A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894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4.png"/><Relationship Id="rId7" Type="http://schemas.openxmlformats.org/officeDocument/2006/relationships/image" Target="../media/image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CF3EFE-04BF-5B46-8595-DF4A73D5F380}"/>
              </a:ext>
            </a:extLst>
          </p:cNvPr>
          <p:cNvSpPr txBox="1">
            <a:spLocks/>
          </p:cNvSpPr>
          <p:nvPr/>
        </p:nvSpPr>
        <p:spPr>
          <a:xfrm>
            <a:off x="7981623" y="3279963"/>
            <a:ext cx="3700454" cy="15866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>
              <a:lnSpc>
                <a:spcPct val="120000"/>
              </a:lnSpc>
            </a:pPr>
            <a:endParaRPr lang="en-US" sz="1800" b="1">
              <a:solidFill>
                <a:srgbClr val="000000"/>
              </a:solidFill>
              <a:latin typeface="Futura PT Demi" panose="020B0502020204020303" pitchFamily="34" charset="77"/>
            </a:endParaRPr>
          </a:p>
          <a:p>
            <a:pPr marL="400050" lvl="1">
              <a:lnSpc>
                <a:spcPct val="120000"/>
              </a:lnSpc>
            </a:pPr>
            <a:endParaRPr lang="en-US" sz="1800" b="1">
              <a:solidFill>
                <a:srgbClr val="000000"/>
              </a:solidFill>
              <a:latin typeface="Futura PT Demi" panose="020B0502020204020303" pitchFamily="34" charset="77"/>
            </a:endParaRPr>
          </a:p>
          <a:p>
            <a:pPr marL="400050" lvl="1">
              <a:lnSpc>
                <a:spcPct val="120000"/>
              </a:lnSpc>
            </a:pPr>
            <a:endParaRPr lang="en-US" sz="1800" b="1">
              <a:solidFill>
                <a:srgbClr val="000000"/>
              </a:solidFill>
              <a:latin typeface="Futura PT Demi" panose="020B0502020204020303" pitchFamily="34" charset="77"/>
            </a:endParaRPr>
          </a:p>
          <a:p>
            <a:pPr marL="400050" lvl="1">
              <a:lnSpc>
                <a:spcPct val="120000"/>
              </a:lnSpc>
            </a:pPr>
            <a:endParaRPr lang="en-US" sz="1800" b="1">
              <a:solidFill>
                <a:srgbClr val="000000"/>
              </a:solidFill>
              <a:latin typeface="Futura PT Demi" panose="020B0502020204020303" pitchFamily="34" charset="77"/>
            </a:endParaRPr>
          </a:p>
          <a:p>
            <a:pPr marL="400050" lvl="1">
              <a:lnSpc>
                <a:spcPct val="120000"/>
              </a:lnSpc>
            </a:pPr>
            <a:endParaRPr lang="en-US" sz="6800" b="1">
              <a:solidFill>
                <a:srgbClr val="C00000"/>
              </a:solidFill>
              <a:latin typeface="Futura PT Demi" panose="020B0502020204020303" pitchFamily="34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6DE22A-A0B7-2D49-9DA1-3F581105AB5E}"/>
              </a:ext>
            </a:extLst>
          </p:cNvPr>
          <p:cNvSpPr txBox="1"/>
          <p:nvPr/>
        </p:nvSpPr>
        <p:spPr>
          <a:xfrm>
            <a:off x="400779" y="419846"/>
            <a:ext cx="7162800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4800" b="1">
              <a:latin typeface="Futura PT Demi" panose="020B0502020204020303" pitchFamily="34" charset="77"/>
            </a:endParaRPr>
          </a:p>
          <a:p>
            <a:endParaRPr lang="en-US"/>
          </a:p>
        </p:txBody>
      </p:sp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9C9E768-A800-C157-4073-ED1788A8B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8964" y="5741129"/>
            <a:ext cx="2371656" cy="5112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A336C1-5488-0C8A-EE2D-06F70A5C204E}"/>
              </a:ext>
            </a:extLst>
          </p:cNvPr>
          <p:cNvSpPr txBox="1"/>
          <p:nvPr/>
        </p:nvSpPr>
        <p:spPr>
          <a:xfrm>
            <a:off x="224400" y="2930400"/>
            <a:ext cx="9727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b="1">
              <a:ea typeface="Calibri"/>
              <a:cs typeface="Calibri"/>
            </a:endParaRPr>
          </a:p>
        </p:txBody>
      </p:sp>
      <p:pic>
        <p:nvPicPr>
          <p:cNvPr id="5" name="Picture 4" descr="A white surface with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550AB52F-594D-4CEF-B148-A0C4C090F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07FFA1A-5015-0032-9878-26CD954CA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7880" y="6183185"/>
            <a:ext cx="2371656" cy="511219"/>
          </a:xfrm>
          <a:prstGeom prst="rect">
            <a:avLst/>
          </a:prstGeom>
        </p:spPr>
      </p:pic>
      <p:pic>
        <p:nvPicPr>
          <p:cNvPr id="3" name="Picture 2" descr="A black and orange scope&#10;&#10;Description automatically generated">
            <a:extLst>
              <a:ext uri="{FF2B5EF4-FFF2-40B4-BE49-F238E27FC236}">
                <a16:creationId xmlns:a16="http://schemas.microsoft.com/office/drawing/2014/main" id="{31E33D42-B11D-F4FC-F737-12ADD9894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2400" y="1222790"/>
            <a:ext cx="4993200" cy="39204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0898CE-9791-E698-2D08-32B1F72DDC40}"/>
              </a:ext>
            </a:extLst>
          </p:cNvPr>
          <p:cNvSpPr txBox="1"/>
          <p:nvPr/>
        </p:nvSpPr>
        <p:spPr>
          <a:xfrm>
            <a:off x="470400" y="302657"/>
            <a:ext cx="7087200" cy="6309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500" b="1" dirty="0" err="1">
                <a:latin typeface="FuturaPT-Heavy"/>
                <a:cs typeface="Arial"/>
              </a:rPr>
              <a:t>FastFire</a:t>
            </a:r>
            <a:r>
              <a:rPr lang="en-US" sz="3500" b="1" dirty="0">
                <a:latin typeface="FuturaPT-Heavy"/>
                <a:cs typeface="Arial"/>
              </a:rPr>
              <a:t> 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132A1A-8569-B8DB-3438-C0B09FBCCCC5}"/>
              </a:ext>
            </a:extLst>
          </p:cNvPr>
          <p:cNvSpPr txBox="1"/>
          <p:nvPr/>
        </p:nvSpPr>
        <p:spPr>
          <a:xfrm>
            <a:off x="470400" y="1042708"/>
            <a:ext cx="10087200" cy="60016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har char="•"/>
            </a:pPr>
            <a:r>
              <a:rPr lang="en-US" b="1" dirty="0" err="1">
                <a:latin typeface="Futura PT Book"/>
              </a:rPr>
              <a:t>FastFire</a:t>
            </a:r>
            <a:r>
              <a:rPr lang="en-US" b="1" dirty="0">
                <a:latin typeface="Futura PT Book"/>
              </a:rPr>
              <a:t> Family Line Extension:</a:t>
            </a:r>
            <a:endParaRPr lang="en-US" dirty="0">
              <a:latin typeface="Calibri" panose="020F0502020204030204"/>
              <a:cs typeface="Calibri" panose="020F0502020204030204"/>
            </a:endParaRPr>
          </a:p>
          <a:p>
            <a:pPr lvl="1">
              <a:buChar char="•"/>
            </a:pPr>
            <a:r>
              <a:rPr lang="en-US" dirty="0">
                <a:latin typeface="Futura PT Book"/>
              </a:rPr>
              <a:t>Focused on Compact/Sub-Compact Cary Pistols</a:t>
            </a:r>
            <a:endParaRPr lang="en-US" dirty="0">
              <a:latin typeface="Calibri" panose="020F0502020204030204"/>
              <a:cs typeface="Calibri"/>
            </a:endParaRPr>
          </a:p>
          <a:p>
            <a:pPr lvl="1">
              <a:buChar char="•"/>
            </a:pPr>
            <a:r>
              <a:rPr lang="en-US" dirty="0">
                <a:latin typeface="Futura PT Book"/>
              </a:rPr>
              <a:t>Utilizes Shield </a:t>
            </a:r>
            <a:r>
              <a:rPr lang="en-US" b="1" dirty="0" err="1">
                <a:latin typeface="Futura PT Book"/>
              </a:rPr>
              <a:t>RMSc</a:t>
            </a:r>
            <a:r>
              <a:rPr lang="en-US" dirty="0">
                <a:latin typeface="Futura PT Book"/>
              </a:rPr>
              <a:t> Footprint</a:t>
            </a:r>
            <a:endParaRPr lang="en-US" dirty="0">
              <a:latin typeface="Calibri" panose="020F0502020204030204"/>
              <a:cs typeface="Calibri"/>
            </a:endParaRPr>
          </a:p>
          <a:p>
            <a:endParaRPr lang="en-US" dirty="0">
              <a:latin typeface="Futura PT Book"/>
            </a:endParaRPr>
          </a:p>
          <a:p>
            <a:r>
              <a:rPr lang="en-US" b="1" dirty="0">
                <a:latin typeface="Futura PT Book"/>
              </a:rPr>
              <a:t>Features: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Futura PT Book"/>
              </a:rPr>
              <a:t>Ultra-Light Reinforced Polymer Frame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Futura PT Book"/>
              </a:rPr>
              <a:t>Aspherical Glass Lens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Futura PT Book"/>
              </a:rPr>
              <a:t>25,000 hours Battery life (Medium)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Futura PT Book"/>
              </a:rPr>
              <a:t>6 MOA dot with Burris Intelligent Auto Brightness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Futura PT Book"/>
              </a:rPr>
              <a:t>Unique: Includes Removable Rear Sight</a:t>
            </a:r>
          </a:p>
          <a:p>
            <a:endParaRPr lang="en-US" dirty="0">
              <a:latin typeface="Futura PT Book"/>
            </a:endParaRPr>
          </a:p>
          <a:p>
            <a:r>
              <a:rPr lang="en-US" b="1" dirty="0">
                <a:latin typeface="Futura PT Book"/>
              </a:rPr>
              <a:t>Competes With: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Futura PT Book"/>
              </a:rPr>
              <a:t>Shield Mini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Futura PT Book"/>
              </a:rPr>
              <a:t>SIG Romeo Zero Elite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Futura PT Book"/>
              </a:rPr>
              <a:t>Vortex Defender CCW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err="1">
                <a:latin typeface="Futura PT Book"/>
              </a:rPr>
              <a:t>Holosun</a:t>
            </a:r>
            <a:r>
              <a:rPr lang="en-US" dirty="0">
                <a:latin typeface="Futura PT Book"/>
              </a:rPr>
              <a:t> 407k</a:t>
            </a:r>
          </a:p>
          <a:p>
            <a:pPr marL="742950" lvl="1" indent="-285750">
              <a:buFont typeface="Arial"/>
              <a:buChar char="•"/>
            </a:pPr>
            <a:endParaRPr lang="en-US" sz="18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400" b="1" dirty="0">
                <a:latin typeface="Calibri"/>
                <a:ea typeface="Times New Roman" panose="02020603050405020304" pitchFamily="18" charset="0"/>
                <a:cs typeface="Calibri"/>
              </a:rPr>
              <a:t>Early to Mid-January </a:t>
            </a:r>
            <a:r>
              <a:rPr lang="en-US" sz="2400" b="1" dirty="0">
                <a:effectLst/>
                <a:latin typeface="Calibri"/>
                <a:ea typeface="Times New Roman" panose="02020603050405020304" pitchFamily="18" charset="0"/>
                <a:cs typeface="Calibri"/>
              </a:rPr>
              <a:t>2024 Launch</a:t>
            </a:r>
            <a:r>
              <a:rPr lang="en-US" sz="2400" b="1" dirty="0">
                <a:latin typeface="Calibri"/>
                <a:ea typeface="Times New Roman" panose="02020603050405020304" pitchFamily="18" charset="0"/>
                <a:cs typeface="Calibri"/>
              </a:rPr>
              <a:t> </a:t>
            </a:r>
            <a:endParaRPr lang="en-US" dirty="0">
              <a:latin typeface="Futura PT Book"/>
            </a:endParaRPr>
          </a:p>
          <a:p>
            <a:r>
              <a:rPr lang="en-US" b="1" dirty="0">
                <a:latin typeface="Futura PT Book"/>
              </a:rPr>
              <a:t>MSRP: $299</a:t>
            </a:r>
          </a:p>
          <a:p>
            <a:r>
              <a:rPr lang="en-US" b="1" dirty="0">
                <a:latin typeface="Futura PT Book"/>
              </a:rPr>
              <a:t>Item #: 300239</a:t>
            </a:r>
          </a:p>
          <a:p>
            <a:endParaRPr lang="en-US" dirty="0">
              <a:latin typeface="Futura PT Book"/>
            </a:endParaRPr>
          </a:p>
        </p:txBody>
      </p:sp>
    </p:spTree>
    <p:extLst>
      <p:ext uri="{BB962C8B-B14F-4D97-AF65-F5344CB8AC3E}">
        <p14:creationId xmlns:p14="http://schemas.microsoft.com/office/powerpoint/2010/main" val="1560043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CF3EFE-04BF-5B46-8595-DF4A73D5F380}"/>
              </a:ext>
            </a:extLst>
          </p:cNvPr>
          <p:cNvSpPr txBox="1">
            <a:spLocks/>
          </p:cNvSpPr>
          <p:nvPr/>
        </p:nvSpPr>
        <p:spPr>
          <a:xfrm>
            <a:off x="7981623" y="3279963"/>
            <a:ext cx="3700454" cy="15866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>
              <a:lnSpc>
                <a:spcPct val="120000"/>
              </a:lnSpc>
            </a:pPr>
            <a:endParaRPr lang="en-US" sz="1800" b="1">
              <a:solidFill>
                <a:srgbClr val="000000"/>
              </a:solidFill>
              <a:latin typeface="Futura PT Demi" panose="020B0502020204020303" pitchFamily="34" charset="77"/>
            </a:endParaRPr>
          </a:p>
          <a:p>
            <a:pPr marL="400050" lvl="1">
              <a:lnSpc>
                <a:spcPct val="120000"/>
              </a:lnSpc>
            </a:pPr>
            <a:endParaRPr lang="en-US" sz="1800" b="1">
              <a:solidFill>
                <a:srgbClr val="000000"/>
              </a:solidFill>
              <a:latin typeface="Futura PT Demi" panose="020B0502020204020303" pitchFamily="34" charset="77"/>
            </a:endParaRPr>
          </a:p>
          <a:p>
            <a:pPr marL="400050" lvl="1">
              <a:lnSpc>
                <a:spcPct val="120000"/>
              </a:lnSpc>
            </a:pPr>
            <a:endParaRPr lang="en-US" sz="1800" b="1">
              <a:solidFill>
                <a:srgbClr val="000000"/>
              </a:solidFill>
              <a:latin typeface="Futura PT Demi" panose="020B0502020204020303" pitchFamily="34" charset="77"/>
            </a:endParaRPr>
          </a:p>
          <a:p>
            <a:pPr marL="400050" lvl="1">
              <a:lnSpc>
                <a:spcPct val="120000"/>
              </a:lnSpc>
            </a:pPr>
            <a:endParaRPr lang="en-US" sz="1800" b="1">
              <a:solidFill>
                <a:srgbClr val="000000"/>
              </a:solidFill>
              <a:latin typeface="Futura PT Demi" panose="020B0502020204020303" pitchFamily="34" charset="77"/>
            </a:endParaRPr>
          </a:p>
          <a:p>
            <a:pPr marL="400050" lvl="1">
              <a:lnSpc>
                <a:spcPct val="120000"/>
              </a:lnSpc>
            </a:pPr>
            <a:endParaRPr lang="en-US" sz="6800" b="1">
              <a:solidFill>
                <a:srgbClr val="C00000"/>
              </a:solidFill>
              <a:latin typeface="Futura PT Demi" panose="020B0502020204020303" pitchFamily="34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6DE22A-A0B7-2D49-9DA1-3F581105AB5E}"/>
              </a:ext>
            </a:extLst>
          </p:cNvPr>
          <p:cNvSpPr txBox="1"/>
          <p:nvPr/>
        </p:nvSpPr>
        <p:spPr>
          <a:xfrm>
            <a:off x="400779" y="419846"/>
            <a:ext cx="7162800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4800" b="1">
              <a:latin typeface="Futura PT Demi" panose="020B0502020204020303" pitchFamily="34" charset="77"/>
            </a:endParaRPr>
          </a:p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A336C1-5488-0C8A-EE2D-06F70A5C204E}"/>
              </a:ext>
            </a:extLst>
          </p:cNvPr>
          <p:cNvSpPr txBox="1"/>
          <p:nvPr/>
        </p:nvSpPr>
        <p:spPr>
          <a:xfrm>
            <a:off x="224400" y="2930400"/>
            <a:ext cx="9727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b="1">
              <a:ea typeface="Calibri"/>
              <a:cs typeface="Calibri"/>
            </a:endParaRP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07FFA1A-5015-0032-9878-26CD954CA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7880" y="6183185"/>
            <a:ext cx="2371656" cy="5112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5FDBB61-6C75-6AFB-BA40-6ED041691CB6}"/>
              </a:ext>
            </a:extLst>
          </p:cNvPr>
          <p:cNvSpPr txBox="1"/>
          <p:nvPr/>
        </p:nvSpPr>
        <p:spPr>
          <a:xfrm>
            <a:off x="394634" y="419846"/>
            <a:ext cx="1116944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latin typeface="Futura PT Demi" panose="020B0502020204020303" pitchFamily="34" charset="77"/>
              </a:rPr>
              <a:t>Signature HD Spotting Scope</a:t>
            </a:r>
            <a:endParaRPr lang="en-US" sz="3600" b="1">
              <a:latin typeface="Futura PT Demi"/>
            </a:endParaRPr>
          </a:p>
        </p:txBody>
      </p:sp>
      <p:pic>
        <p:nvPicPr>
          <p:cNvPr id="17" name="Picture 16" descr="A close-up of a telescope&#10;&#10;Description automatically generated">
            <a:extLst>
              <a:ext uri="{FF2B5EF4-FFF2-40B4-BE49-F238E27FC236}">
                <a16:creationId xmlns:a16="http://schemas.microsoft.com/office/drawing/2014/main" id="{DD44E85D-06B9-1ED6-EF3C-3D5442C49E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2710" y="2073681"/>
            <a:ext cx="9931796" cy="558596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C11F269-5086-78D4-0295-C865F007E8F5}"/>
              </a:ext>
            </a:extLst>
          </p:cNvPr>
          <p:cNvSpPr txBox="1"/>
          <p:nvPr/>
        </p:nvSpPr>
        <p:spPr>
          <a:xfrm>
            <a:off x="433380" y="1548464"/>
            <a:ext cx="4632568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Features: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Refreshed Industrial Design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Central Focus Wheel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Built off existing optical system with improved coatings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M-LOK Accessory Mounts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FastFire</a:t>
            </a: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 Integration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Picatinny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Universal Red Dot Plate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Integrated ARCA Mount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Compatible with current MOA/MIL eyepieces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" panose="020F0502020204030204" pitchFamily="34" charset="0"/>
                <a:ea typeface="Times New Roman" panose="02020603050405020304" pitchFamily="18" charset="0"/>
              </a:rPr>
              <a:t>Mid to Late </a:t>
            </a:r>
            <a:r>
              <a:rPr lang="en-US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January 2024</a:t>
            </a:r>
            <a:endParaRPr lang="en-US" sz="2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MSRP $2099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Item # 300103</a:t>
            </a:r>
          </a:p>
          <a:p>
            <a:endParaRPr lang="en-US" b="1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19" name="Picture 2" descr="MLOK Instructions - Slate Black Industries">
            <a:extLst>
              <a:ext uri="{FF2B5EF4-FFF2-40B4-BE49-F238E27FC236}">
                <a16:creationId xmlns:a16="http://schemas.microsoft.com/office/drawing/2014/main" id="{85A0671E-2714-7B86-1FE1-A4868F07A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456" y="1648752"/>
            <a:ext cx="2757521" cy="275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613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and white scope&#10;&#10;Description automatically generated">
            <a:extLst>
              <a:ext uri="{FF2B5EF4-FFF2-40B4-BE49-F238E27FC236}">
                <a16:creationId xmlns:a16="http://schemas.microsoft.com/office/drawing/2014/main" id="{0759D7F3-AA06-F3E1-B893-D65E710B7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9715" y="677847"/>
            <a:ext cx="7447611" cy="16519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0BECD2-C2A1-5733-6C5C-71C8F2FB33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9716" y="3885594"/>
            <a:ext cx="7447611" cy="1666030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2704AB62-E94E-1721-AFFE-6748BB08646E}"/>
              </a:ext>
            </a:extLst>
          </p:cNvPr>
          <p:cNvSpPr>
            <a:spLocks noGrp="1"/>
          </p:cNvSpPr>
          <p:nvPr/>
        </p:nvSpPr>
        <p:spPr>
          <a:xfrm>
            <a:off x="333523" y="334675"/>
            <a:ext cx="3379451" cy="64633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wrap="non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tura PT Demi" panose="020B0502020204020303"/>
                <a:ea typeface="+mn-ea"/>
                <a:cs typeface="+mn-cs"/>
              </a:rPr>
              <a:t>XTR PRO Black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17310CB9-B5FC-9CE4-9778-7750FE10BCB8}"/>
              </a:ext>
            </a:extLst>
          </p:cNvPr>
          <p:cNvSpPr>
            <a:spLocks noGrp="1"/>
          </p:cNvSpPr>
          <p:nvPr/>
        </p:nvSpPr>
        <p:spPr>
          <a:xfrm>
            <a:off x="891519" y="1042561"/>
            <a:ext cx="3098198" cy="92333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B7546A-DC08-12B5-53F9-DF959212AD4F}"/>
              </a:ext>
            </a:extLst>
          </p:cNvPr>
          <p:cNvSpPr txBox="1"/>
          <p:nvPr/>
        </p:nvSpPr>
        <p:spPr>
          <a:xfrm>
            <a:off x="4580893" y="2717323"/>
            <a:ext cx="6983083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Futura PT Demi" panose="020B0502020204020303"/>
              </a:rPr>
              <a:t>Available in black Q4 2023 with the addition of an exposed windage knob.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1369302-B23F-4C9D-E15F-691CE8865D28}"/>
              </a:ext>
            </a:extLst>
          </p:cNvPr>
          <p:cNvSpPr txBox="1">
            <a:spLocks/>
          </p:cNvSpPr>
          <p:nvPr/>
        </p:nvSpPr>
        <p:spPr>
          <a:xfrm>
            <a:off x="363428" y="1073339"/>
            <a:ext cx="3976562" cy="49316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57150" algn="l">
              <a:lnSpc>
                <a:spcPct val="120000"/>
              </a:lnSpc>
            </a:pPr>
            <a:r>
              <a:rPr lang="en-US" sz="1800" b="1" dirty="0">
                <a:solidFill>
                  <a:schemeClr val="bg1"/>
                </a:solidFill>
                <a:latin typeface="Futura PT Demi"/>
              </a:rPr>
              <a:t>Item Number: </a:t>
            </a:r>
            <a:endParaRPr lang="en-US" sz="1800" b="1" dirty="0">
              <a:solidFill>
                <a:schemeClr val="bg1"/>
              </a:solidFill>
              <a:latin typeface="Futura PT Demi" panose="020B0502020204020303" pitchFamily="34" charset="77"/>
            </a:endParaRPr>
          </a:p>
          <a:p>
            <a:pPr marL="22860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Futura PT Demi"/>
              </a:rPr>
              <a:t>5.5-30x56mm</a:t>
            </a:r>
          </a:p>
          <a:p>
            <a:pPr marL="22860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Futura PT Demi"/>
              </a:rPr>
              <a:t>3 models</a:t>
            </a:r>
          </a:p>
          <a:p>
            <a:pPr marL="400050" lvl="1" algn="l">
              <a:lnSpc>
                <a:spcPct val="120000"/>
              </a:lnSpc>
            </a:pPr>
            <a:endParaRPr lang="en-US" sz="1800" b="1" dirty="0">
              <a:solidFill>
                <a:schemeClr val="bg1"/>
              </a:solidFill>
              <a:latin typeface="Futura PT Demi" panose="020B0502020204020303" pitchFamily="34" charset="77"/>
            </a:endParaRPr>
          </a:p>
          <a:p>
            <a:pPr indent="-57150" algn="l">
              <a:lnSpc>
                <a:spcPct val="120000"/>
              </a:lnSpc>
            </a:pPr>
            <a:r>
              <a:rPr lang="en-US" sz="1800" b="1" dirty="0">
                <a:solidFill>
                  <a:schemeClr val="bg1"/>
                </a:solidFill>
                <a:latin typeface="Futura PT Demi"/>
              </a:rPr>
              <a:t>Reticles: </a:t>
            </a:r>
          </a:p>
          <a:p>
            <a:pPr marL="22860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Futura PT Demi"/>
              </a:rPr>
              <a:t>SCR2</a:t>
            </a:r>
          </a:p>
          <a:p>
            <a:pPr marL="22860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Futura PT Demi"/>
              </a:rPr>
              <a:t>SCR ¼ MIL</a:t>
            </a:r>
            <a:endParaRPr lang="en-US" sz="1800" dirty="0">
              <a:solidFill>
                <a:schemeClr val="bg1"/>
              </a:solidFill>
              <a:latin typeface="Futura PT Demi" panose="020B0502020204020303" pitchFamily="34" charset="77"/>
            </a:endParaRPr>
          </a:p>
          <a:p>
            <a:pPr marL="22860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Futura PT Demi" panose="020B0502020204020303" pitchFamily="34" charset="77"/>
              </a:rPr>
              <a:t>Horus TREMOR5</a:t>
            </a:r>
          </a:p>
          <a:p>
            <a:pPr marL="400050" lvl="1" algn="l">
              <a:lnSpc>
                <a:spcPct val="120000"/>
              </a:lnSpc>
            </a:pPr>
            <a:endParaRPr lang="en-US" sz="1800" b="1" dirty="0">
              <a:solidFill>
                <a:schemeClr val="bg1"/>
              </a:solidFill>
              <a:latin typeface="Futura PT Demi" panose="020B0502020204020303" pitchFamily="34" charset="77"/>
            </a:endParaRPr>
          </a:p>
          <a:p>
            <a:pPr indent="-57150" algn="l">
              <a:lnSpc>
                <a:spcPct val="120000"/>
              </a:lnSpc>
            </a:pPr>
            <a:r>
              <a:rPr lang="en-US" sz="1800" b="1" dirty="0">
                <a:solidFill>
                  <a:schemeClr val="bg1"/>
                </a:solidFill>
                <a:latin typeface="Futura PT Demi"/>
              </a:rPr>
              <a:t>MSRP: </a:t>
            </a:r>
            <a:r>
              <a:rPr lang="en-US" sz="1800" dirty="0">
                <a:solidFill>
                  <a:schemeClr val="bg1"/>
                </a:solidFill>
                <a:latin typeface="Futura PT Demi"/>
              </a:rPr>
              <a:t>$2,640 - $3,000</a:t>
            </a:r>
          </a:p>
          <a:p>
            <a:pPr indent="-57150" algn="l">
              <a:lnSpc>
                <a:spcPct val="120000"/>
              </a:lnSpc>
            </a:pPr>
            <a:r>
              <a:rPr lang="en-US" sz="1800" b="1" dirty="0">
                <a:solidFill>
                  <a:schemeClr val="bg1"/>
                </a:solidFill>
                <a:latin typeface="Futura PT Demi"/>
              </a:rPr>
              <a:t>Item #: 20222, 20223, 20224</a:t>
            </a:r>
            <a:endParaRPr lang="en-US" sz="1800" dirty="0">
              <a:solidFill>
                <a:schemeClr val="bg1"/>
              </a:solidFill>
              <a:latin typeface="Futura PT Demi"/>
            </a:endParaRPr>
          </a:p>
          <a:p>
            <a:pPr indent="-57150" algn="l">
              <a:lnSpc>
                <a:spcPct val="120000"/>
              </a:lnSpc>
            </a:pPr>
            <a:endParaRPr lang="en-US" sz="1800" dirty="0">
              <a:solidFill>
                <a:schemeClr val="bg1"/>
              </a:solidFill>
              <a:latin typeface="Futura PT Demi"/>
            </a:endParaRPr>
          </a:p>
          <a:p>
            <a:pPr marL="400050" lvl="1" algn="l">
              <a:lnSpc>
                <a:spcPct val="120000"/>
              </a:lnSpc>
            </a:pPr>
            <a:endParaRPr lang="en-US" sz="1800" b="1" dirty="0">
              <a:solidFill>
                <a:schemeClr val="bg1"/>
              </a:solidFill>
              <a:latin typeface="Futura PT Demi" panose="020B0502020204020303" pitchFamily="34" charset="77"/>
            </a:endParaRPr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73C4617-6E10-15FE-3F72-F96E87EF40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7880" y="6183185"/>
            <a:ext cx="2371656" cy="51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164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CF3EFE-04BF-5B46-8595-DF4A73D5F380}"/>
              </a:ext>
            </a:extLst>
          </p:cNvPr>
          <p:cNvSpPr txBox="1">
            <a:spLocks/>
          </p:cNvSpPr>
          <p:nvPr/>
        </p:nvSpPr>
        <p:spPr>
          <a:xfrm>
            <a:off x="7981623" y="3279963"/>
            <a:ext cx="3700454" cy="15866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>
              <a:lnSpc>
                <a:spcPct val="120000"/>
              </a:lnSpc>
            </a:pPr>
            <a:endParaRPr lang="en-US" sz="1800" b="1">
              <a:solidFill>
                <a:srgbClr val="000000"/>
              </a:solidFill>
              <a:latin typeface="Futura PT Demi" panose="020B0502020204020303" pitchFamily="34" charset="77"/>
            </a:endParaRPr>
          </a:p>
          <a:p>
            <a:pPr marL="400050" lvl="1">
              <a:lnSpc>
                <a:spcPct val="120000"/>
              </a:lnSpc>
            </a:pPr>
            <a:endParaRPr lang="en-US" sz="1800" b="1">
              <a:solidFill>
                <a:srgbClr val="000000"/>
              </a:solidFill>
              <a:latin typeface="Futura PT Demi" panose="020B0502020204020303" pitchFamily="34" charset="77"/>
            </a:endParaRPr>
          </a:p>
          <a:p>
            <a:pPr marL="400050" lvl="1">
              <a:lnSpc>
                <a:spcPct val="120000"/>
              </a:lnSpc>
            </a:pPr>
            <a:endParaRPr lang="en-US" sz="1800" b="1">
              <a:solidFill>
                <a:srgbClr val="000000"/>
              </a:solidFill>
              <a:latin typeface="Futura PT Demi" panose="020B0502020204020303" pitchFamily="34" charset="77"/>
            </a:endParaRPr>
          </a:p>
          <a:p>
            <a:pPr marL="400050" lvl="1">
              <a:lnSpc>
                <a:spcPct val="120000"/>
              </a:lnSpc>
            </a:pPr>
            <a:endParaRPr lang="en-US" sz="1800" b="1">
              <a:solidFill>
                <a:srgbClr val="000000"/>
              </a:solidFill>
              <a:latin typeface="Futura PT Demi" panose="020B0502020204020303" pitchFamily="34" charset="77"/>
            </a:endParaRPr>
          </a:p>
          <a:p>
            <a:pPr marL="400050" lvl="1">
              <a:lnSpc>
                <a:spcPct val="120000"/>
              </a:lnSpc>
            </a:pPr>
            <a:endParaRPr lang="en-US" sz="6800" b="1">
              <a:solidFill>
                <a:srgbClr val="C00000"/>
              </a:solidFill>
              <a:latin typeface="Futura PT Demi" panose="020B0502020204020303" pitchFamily="34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6DE22A-A0B7-2D49-9DA1-3F581105AB5E}"/>
              </a:ext>
            </a:extLst>
          </p:cNvPr>
          <p:cNvSpPr txBox="1"/>
          <p:nvPr/>
        </p:nvSpPr>
        <p:spPr>
          <a:xfrm>
            <a:off x="400779" y="419846"/>
            <a:ext cx="7162800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4800" b="1">
              <a:latin typeface="Futura PT Demi" panose="020B0502020204020303" pitchFamily="34" charset="77"/>
            </a:endParaRPr>
          </a:p>
          <a:p>
            <a:endParaRPr lang="en-US"/>
          </a:p>
        </p:txBody>
      </p:sp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9C9E768-A800-C157-4073-ED1788A8B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8964" y="5741129"/>
            <a:ext cx="2371656" cy="5112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A336C1-5488-0C8A-EE2D-06F70A5C204E}"/>
              </a:ext>
            </a:extLst>
          </p:cNvPr>
          <p:cNvSpPr txBox="1"/>
          <p:nvPr/>
        </p:nvSpPr>
        <p:spPr>
          <a:xfrm>
            <a:off x="224400" y="2930400"/>
            <a:ext cx="9727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b="1">
              <a:ea typeface="Calibri"/>
              <a:cs typeface="Calibri"/>
            </a:endParaRPr>
          </a:p>
        </p:txBody>
      </p:sp>
      <p:pic>
        <p:nvPicPr>
          <p:cNvPr id="5" name="Picture 4" descr="A white surface with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550AB52F-594D-4CEF-B148-A0C4C090F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07FFA1A-5015-0032-9878-26CD954CA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7880" y="6183185"/>
            <a:ext cx="2371656" cy="5112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DEC9B1-CAA6-7560-DF6B-25DDB1DC3E96}"/>
              </a:ext>
            </a:extLst>
          </p:cNvPr>
          <p:cNvSpPr txBox="1"/>
          <p:nvPr/>
        </p:nvSpPr>
        <p:spPr>
          <a:xfrm>
            <a:off x="4817257" y="193171"/>
            <a:ext cx="901123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latin typeface="Futura PT Demi"/>
              </a:rPr>
              <a:t>3 New Models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83F7DF-460F-92BD-C2A1-CE96F373C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778" y="278667"/>
            <a:ext cx="4238457" cy="4753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42F650-3942-CC10-07E4-4F7CDB50C68F}"/>
              </a:ext>
            </a:extLst>
          </p:cNvPr>
          <p:cNvSpPr txBox="1"/>
          <p:nvPr/>
        </p:nvSpPr>
        <p:spPr>
          <a:xfrm>
            <a:off x="4220336" y="5740192"/>
            <a:ext cx="18521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2.5-12x42mm</a:t>
            </a:r>
          </a:p>
          <a:p>
            <a:pPr algn="ctr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# 200201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866592-6FFA-B6E3-7A02-77E44E132382}"/>
              </a:ext>
            </a:extLst>
          </p:cNvPr>
          <p:cNvSpPr txBox="1"/>
          <p:nvPr/>
        </p:nvSpPr>
        <p:spPr>
          <a:xfrm>
            <a:off x="6311196" y="5741499"/>
            <a:ext cx="18521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3-15x44mm</a:t>
            </a:r>
          </a:p>
          <a:p>
            <a:pPr algn="ctr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# 200202</a:t>
            </a:r>
          </a:p>
          <a:p>
            <a:pPr algn="ctr"/>
            <a:endParaRPr lang="en-US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51A64A-86A9-D1C9-E9A3-DDC89FB55DD6}"/>
              </a:ext>
            </a:extLst>
          </p:cNvPr>
          <p:cNvSpPr txBox="1"/>
          <p:nvPr/>
        </p:nvSpPr>
        <p:spPr>
          <a:xfrm>
            <a:off x="8257884" y="5740193"/>
            <a:ext cx="18521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4-20x50 mm</a:t>
            </a:r>
          </a:p>
          <a:p>
            <a:pPr algn="ctr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# 200203</a:t>
            </a:r>
          </a:p>
        </p:txBody>
      </p:sp>
      <p:pic>
        <p:nvPicPr>
          <p:cNvPr id="11" name="Picture 10" descr="A collage of several black scopes&#10;&#10;Description automatically generated">
            <a:extLst>
              <a:ext uri="{FF2B5EF4-FFF2-40B4-BE49-F238E27FC236}">
                <a16:creationId xmlns:a16="http://schemas.microsoft.com/office/drawing/2014/main" id="{94812A08-0EB0-62C1-DB1C-EC182B7A13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0461" y="1083747"/>
            <a:ext cx="4996900" cy="4697834"/>
          </a:xfrm>
          <a:prstGeom prst="rect">
            <a:avLst/>
          </a:prstGeom>
        </p:spPr>
      </p:pic>
      <p:pic>
        <p:nvPicPr>
          <p:cNvPr id="14" name="Picture 2" descr="image">
            <a:extLst>
              <a:ext uri="{FF2B5EF4-FFF2-40B4-BE49-F238E27FC236}">
                <a16:creationId xmlns:a16="http://schemas.microsoft.com/office/drawing/2014/main" id="{73D2E555-A080-45D0-0A3C-F2FDA7E8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461" y="759445"/>
            <a:ext cx="983215" cy="502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DC5EBCF-6162-F365-D649-D25125DDFE71}"/>
              </a:ext>
            </a:extLst>
          </p:cNvPr>
          <p:cNvSpPr txBox="1"/>
          <p:nvPr/>
        </p:nvSpPr>
        <p:spPr>
          <a:xfrm>
            <a:off x="1150442" y="3110868"/>
            <a:ext cx="1852199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>
                <a:latin typeface="Futura Medium" panose="020B0602020204020303" pitchFamily="34" charset="-79"/>
                <a:cs typeface="Futura Medium" panose="020B0602020204020303" pitchFamily="34" charset="-79"/>
              </a:rPr>
              <a:t>4-20x50 mm</a:t>
            </a:r>
          </a:p>
          <a:p>
            <a:pPr algn="ctr"/>
            <a:r>
              <a:rPr lang="en-US">
                <a:latin typeface="Futura Medium" panose="020B0602020204020303" pitchFamily="34" charset="-79"/>
                <a:cs typeface="Futura Medium"/>
              </a:rPr>
              <a:t>Current Model</a:t>
            </a:r>
          </a:p>
        </p:txBody>
      </p:sp>
    </p:spTree>
    <p:extLst>
      <p:ext uri="{BB962C8B-B14F-4D97-AF65-F5344CB8AC3E}">
        <p14:creationId xmlns:p14="http://schemas.microsoft.com/office/powerpoint/2010/main" val="3348251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CF3EFE-04BF-5B46-8595-DF4A73D5F380}"/>
              </a:ext>
            </a:extLst>
          </p:cNvPr>
          <p:cNvSpPr txBox="1">
            <a:spLocks/>
          </p:cNvSpPr>
          <p:nvPr/>
        </p:nvSpPr>
        <p:spPr>
          <a:xfrm>
            <a:off x="7981623" y="3279963"/>
            <a:ext cx="3700454" cy="15866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>
              <a:lnSpc>
                <a:spcPct val="120000"/>
              </a:lnSpc>
            </a:pPr>
            <a:endParaRPr lang="en-US" sz="1800" b="1">
              <a:solidFill>
                <a:srgbClr val="000000"/>
              </a:solidFill>
              <a:latin typeface="Futura PT Demi" panose="020B0502020204020303" pitchFamily="34" charset="77"/>
            </a:endParaRPr>
          </a:p>
          <a:p>
            <a:pPr marL="400050" lvl="1">
              <a:lnSpc>
                <a:spcPct val="120000"/>
              </a:lnSpc>
            </a:pPr>
            <a:endParaRPr lang="en-US" sz="1800" b="1">
              <a:solidFill>
                <a:srgbClr val="000000"/>
              </a:solidFill>
              <a:latin typeface="Futura PT Demi" panose="020B0502020204020303" pitchFamily="34" charset="77"/>
            </a:endParaRPr>
          </a:p>
          <a:p>
            <a:pPr marL="400050" lvl="1">
              <a:lnSpc>
                <a:spcPct val="120000"/>
              </a:lnSpc>
            </a:pPr>
            <a:endParaRPr lang="en-US" sz="1800" b="1">
              <a:solidFill>
                <a:srgbClr val="000000"/>
              </a:solidFill>
              <a:latin typeface="Futura PT Demi" panose="020B0502020204020303" pitchFamily="34" charset="77"/>
            </a:endParaRPr>
          </a:p>
          <a:p>
            <a:pPr marL="400050" lvl="1">
              <a:lnSpc>
                <a:spcPct val="120000"/>
              </a:lnSpc>
            </a:pPr>
            <a:endParaRPr lang="en-US" sz="1800" b="1">
              <a:solidFill>
                <a:srgbClr val="000000"/>
              </a:solidFill>
              <a:latin typeface="Futura PT Demi" panose="020B0502020204020303" pitchFamily="34" charset="77"/>
            </a:endParaRPr>
          </a:p>
          <a:p>
            <a:pPr marL="400050" lvl="1">
              <a:lnSpc>
                <a:spcPct val="120000"/>
              </a:lnSpc>
            </a:pPr>
            <a:endParaRPr lang="en-US" sz="6800" b="1">
              <a:solidFill>
                <a:srgbClr val="C00000"/>
              </a:solidFill>
              <a:latin typeface="Futura PT Demi" panose="020B0502020204020303" pitchFamily="34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6DE22A-A0B7-2D49-9DA1-3F581105AB5E}"/>
              </a:ext>
            </a:extLst>
          </p:cNvPr>
          <p:cNvSpPr txBox="1"/>
          <p:nvPr/>
        </p:nvSpPr>
        <p:spPr>
          <a:xfrm>
            <a:off x="400779" y="419846"/>
            <a:ext cx="7162800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4800" b="1">
              <a:latin typeface="Futura PT Demi" panose="020B0502020204020303" pitchFamily="34" charset="77"/>
            </a:endParaRPr>
          </a:p>
          <a:p>
            <a:endParaRPr lang="en-US"/>
          </a:p>
        </p:txBody>
      </p:sp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9C9E768-A800-C157-4073-ED1788A8B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8964" y="5741129"/>
            <a:ext cx="2371656" cy="5112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A336C1-5488-0C8A-EE2D-06F70A5C204E}"/>
              </a:ext>
            </a:extLst>
          </p:cNvPr>
          <p:cNvSpPr txBox="1"/>
          <p:nvPr/>
        </p:nvSpPr>
        <p:spPr>
          <a:xfrm>
            <a:off x="224400" y="2930400"/>
            <a:ext cx="9727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b="1">
              <a:ea typeface="Calibri"/>
              <a:cs typeface="Calibri"/>
            </a:endParaRPr>
          </a:p>
        </p:txBody>
      </p:sp>
      <p:pic>
        <p:nvPicPr>
          <p:cNvPr id="5" name="Picture 4" descr="A white surface with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550AB52F-594D-4CEF-B148-A0C4C090F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07FFA1A-5015-0032-9878-26CD954CA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7880" y="6183185"/>
            <a:ext cx="2371656" cy="5112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1FAD7B-02F2-62CD-936F-FEBAAABA3C92}"/>
              </a:ext>
            </a:extLst>
          </p:cNvPr>
          <p:cNvSpPr txBox="1"/>
          <p:nvPr/>
        </p:nvSpPr>
        <p:spPr>
          <a:xfrm>
            <a:off x="400778" y="419846"/>
            <a:ext cx="901123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latin typeface="Futura PT Demi"/>
              </a:rPr>
              <a:t>3 New Veracity PH Models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F2188D-91B8-9DF5-AFFC-2562812E1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454" y="1139396"/>
            <a:ext cx="5470946" cy="613565"/>
          </a:xfrm>
          <a:prstGeom prst="rect">
            <a:avLst/>
          </a:prstGeom>
        </p:spPr>
      </p:pic>
      <p:pic>
        <p:nvPicPr>
          <p:cNvPr id="8" name="Picture 7" descr="A screenshot of a video game&#10;&#10;Description automatically generated">
            <a:extLst>
              <a:ext uri="{FF2B5EF4-FFF2-40B4-BE49-F238E27FC236}">
                <a16:creationId xmlns:a16="http://schemas.microsoft.com/office/drawing/2014/main" id="{35D0AAF4-461A-3C21-43A9-E1A5DF42FB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7852" y="2055091"/>
            <a:ext cx="8113095" cy="40445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0A9FE3-614E-210D-8C5B-C96514F625D9}"/>
              </a:ext>
            </a:extLst>
          </p:cNvPr>
          <p:cNvSpPr txBox="1"/>
          <p:nvPr/>
        </p:nvSpPr>
        <p:spPr>
          <a:xfrm>
            <a:off x="3671454" y="592186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"/>
              </a:rPr>
              <a:t> 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66B95A-C3AF-E2F7-5B06-B1A03FBEE669}"/>
              </a:ext>
            </a:extLst>
          </p:cNvPr>
          <p:cNvSpPr txBox="1"/>
          <p:nvPr/>
        </p:nvSpPr>
        <p:spPr>
          <a:xfrm>
            <a:off x="2456434" y="6132919"/>
            <a:ext cx="2068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rgbClr val="C00000"/>
                </a:solidFill>
              </a:rPr>
              <a:t>RC-MOA</a:t>
            </a:r>
            <a:br>
              <a:rPr lang="en-US" sz="1200" b="1">
                <a:solidFill>
                  <a:srgbClr val="C00000"/>
                </a:solidFill>
              </a:rPr>
            </a:br>
            <a:r>
              <a:rPr lang="en-US" sz="1200" b="1">
                <a:solidFill>
                  <a:srgbClr val="C00000"/>
                </a:solidFill>
              </a:rPr>
              <a:t>“Rapid Cross MOA”</a:t>
            </a:r>
            <a:br>
              <a:rPr lang="en-US" sz="1200" b="1">
                <a:solidFill>
                  <a:srgbClr val="C00000"/>
                </a:solidFill>
              </a:rPr>
            </a:br>
            <a:r>
              <a:rPr lang="en-US" sz="1200" b="1">
                <a:solidFill>
                  <a:srgbClr val="C00000"/>
                </a:solidFill>
              </a:rPr>
              <a:t>Available on 3-15x and 4-20x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AB6DC8-A5AE-150E-EAF8-94D642159F23}"/>
              </a:ext>
            </a:extLst>
          </p:cNvPr>
          <p:cNvSpPr txBox="1"/>
          <p:nvPr/>
        </p:nvSpPr>
        <p:spPr>
          <a:xfrm>
            <a:off x="8254919" y="6138521"/>
            <a:ext cx="252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rgbClr val="C00000"/>
                </a:solidFill>
              </a:rPr>
              <a:t>3PW-MOA</a:t>
            </a:r>
            <a:br>
              <a:rPr lang="en-US" sz="1200" b="1">
                <a:solidFill>
                  <a:srgbClr val="C00000"/>
                </a:solidFill>
              </a:rPr>
            </a:br>
            <a:r>
              <a:rPr lang="en-US" sz="1200" b="1">
                <a:solidFill>
                  <a:srgbClr val="C00000"/>
                </a:solidFill>
              </a:rPr>
              <a:t>“3P Wind MOA”</a:t>
            </a:r>
            <a:br>
              <a:rPr lang="en-US" sz="1200" b="1">
                <a:solidFill>
                  <a:srgbClr val="C00000"/>
                </a:solidFill>
              </a:rPr>
            </a:br>
            <a:r>
              <a:rPr lang="en-US" sz="1200" b="1">
                <a:solidFill>
                  <a:srgbClr val="C00000"/>
                </a:solidFill>
              </a:rPr>
              <a:t>Exclusive to 2.5-12x</a:t>
            </a:r>
          </a:p>
        </p:txBody>
      </p:sp>
    </p:spTree>
    <p:extLst>
      <p:ext uri="{BB962C8B-B14F-4D97-AF65-F5344CB8AC3E}">
        <p14:creationId xmlns:p14="http://schemas.microsoft.com/office/powerpoint/2010/main" val="4153508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A6DE22A-A0B7-2D49-9DA1-3F581105AB5E}"/>
              </a:ext>
            </a:extLst>
          </p:cNvPr>
          <p:cNvSpPr txBox="1"/>
          <p:nvPr/>
        </p:nvSpPr>
        <p:spPr>
          <a:xfrm>
            <a:off x="400778" y="419846"/>
            <a:ext cx="901123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latin typeface="Futura PT Demi"/>
              </a:rPr>
              <a:t>3 New Veracity PH Models 2024</a:t>
            </a:r>
          </a:p>
        </p:txBody>
      </p:sp>
      <p:pic>
        <p:nvPicPr>
          <p:cNvPr id="3" name="Picture 2" descr="Logo, icon&#10;&#10;Description automatically generated">
            <a:extLst>
              <a:ext uri="{FF2B5EF4-FFF2-40B4-BE49-F238E27FC236}">
                <a16:creationId xmlns:a16="http://schemas.microsoft.com/office/drawing/2014/main" id="{1DEC2C38-E51A-A150-E804-8B0C71DE07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4556" y="5607435"/>
            <a:ext cx="994064" cy="9940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6158CA-54B7-2E51-2663-F8408E74BE8E}"/>
              </a:ext>
            </a:extLst>
          </p:cNvPr>
          <p:cNvSpPr txBox="1"/>
          <p:nvPr/>
        </p:nvSpPr>
        <p:spPr>
          <a:xfrm>
            <a:off x="253693" y="1235821"/>
            <a:ext cx="4292213" cy="58169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Futura Medium" panose="020B0602020204020303" pitchFamily="34" charset="-79"/>
                <a:cs typeface="Futura Medium" panose="020B0602020204020303" pitchFamily="34" charset="-79"/>
              </a:rPr>
              <a:t>Revolutionary </a:t>
            </a:r>
            <a:r>
              <a:rPr lang="en-US" sz="1600" b="1">
                <a:latin typeface="FUTURA MEDIUM" panose="020B0602020204020303" pitchFamily="34" charset="-79"/>
                <a:cs typeface="FUTURA MEDIUM" panose="020B0602020204020303" pitchFamily="34" charset="-79"/>
              </a:rPr>
              <a:t>PĒK</a:t>
            </a:r>
            <a:r>
              <a:rPr lang="en-US" sz="1600">
                <a:latin typeface="Futura Medium" panose="020B0602020204020303" pitchFamily="34" charset="-79"/>
                <a:cs typeface="Futura Medium" panose="020B0602020204020303" pitchFamily="34" charset="-79"/>
              </a:rPr>
              <a:t> system combines a Heads-up-Display (HUD) and a Click-less Digital Elevation Turret to provide a seamless custom ballistic drop solution.</a:t>
            </a:r>
          </a:p>
          <a:p>
            <a:endParaRPr lang="en-US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Futura Medium" panose="020B0602020204020303" pitchFamily="34" charset="-79"/>
                <a:cs typeface="Futura Medium" panose="020B0602020204020303" pitchFamily="34" charset="-79"/>
              </a:rPr>
              <a:t>Now with New Illuminated Reticles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Futura Medium" panose="020B0602020204020303" pitchFamily="34" charset="-79"/>
                <a:cs typeface="Futura Medium" panose="020B0602020204020303" pitchFamily="34" charset="-79"/>
              </a:rPr>
              <a:t>Shorter and Lighter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Futura Medium" panose="020B0602020204020303" pitchFamily="34" charset="-79"/>
                <a:cs typeface="Futura Medium" panose="020B0602020204020303" pitchFamily="34" charset="-79"/>
              </a:rPr>
              <a:t>Improved Optical System ED Glass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Futura Medium" panose="020B0602020204020303" pitchFamily="34" charset="-79"/>
                <a:cs typeface="Futura Medium" panose="020B0602020204020303" pitchFamily="34" charset="-79"/>
              </a:rPr>
              <a:t>3 new Magnifications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Futura Medium" panose="020B0602020204020303" pitchFamily="34" charset="-79"/>
                <a:cs typeface="Futura Medium" panose="020B0602020204020303" pitchFamily="34" charset="-79"/>
              </a:rPr>
              <a:t>2-12x 42mm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Futura Medium" panose="020B0602020204020303" pitchFamily="34" charset="-79"/>
                <a:cs typeface="Futura Medium" panose="020B0602020204020303" pitchFamily="34" charset="-79"/>
              </a:rPr>
              <a:t>3-15x44mm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Futura Medium" panose="020B0602020204020303" pitchFamily="34" charset="-79"/>
                <a:cs typeface="Futura Medium" panose="020B0602020204020303" pitchFamily="34" charset="-79"/>
              </a:rPr>
              <a:t>4-20x50mm</a:t>
            </a:r>
          </a:p>
          <a:p>
            <a:endParaRPr lang="en-US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endParaRPr lang="en-US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endParaRPr lang="en-US"/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AB59E146-45CF-4920-27D2-D6892EBD1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265" y="4373330"/>
            <a:ext cx="3453083" cy="20386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04D20B-6BA1-BA80-41D0-2E4757A80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3354" y="1333479"/>
            <a:ext cx="6768028" cy="759032"/>
          </a:xfrm>
          <a:prstGeom prst="rect">
            <a:avLst/>
          </a:prstGeom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E63081F5-ADF4-6A4E-F576-E6F0F99DE2DA}"/>
              </a:ext>
            </a:extLst>
          </p:cNvPr>
          <p:cNvSpPr>
            <a:spLocks noGrp="1"/>
          </p:cNvSpPr>
          <p:nvPr/>
        </p:nvSpPr>
        <p:spPr>
          <a:xfrm>
            <a:off x="400778" y="6181160"/>
            <a:ext cx="2730235" cy="461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wrap="non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utura PT Demi" panose="020B0502020204020303"/>
                <a:ea typeface="+mn-ea"/>
                <a:cs typeface="+mn-cs"/>
              </a:rPr>
              <a:t>SRP. $1399-$1599</a:t>
            </a:r>
          </a:p>
        </p:txBody>
      </p:sp>
      <p:pic>
        <p:nvPicPr>
          <p:cNvPr id="15" name="Picture 14" descr="A black object with a round object&#10;&#10;Description automatically generated">
            <a:extLst>
              <a:ext uri="{FF2B5EF4-FFF2-40B4-BE49-F238E27FC236}">
                <a16:creationId xmlns:a16="http://schemas.microsoft.com/office/drawing/2014/main" id="{14048F3F-A876-1C62-2207-64D27843D7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6407" y="2661991"/>
            <a:ext cx="6862213" cy="1534017"/>
          </a:xfrm>
          <a:prstGeom prst="rect">
            <a:avLst/>
          </a:prstGeom>
        </p:spPr>
      </p:pic>
      <p:pic>
        <p:nvPicPr>
          <p:cNvPr id="4" name="Picture 3" descr="A white surface with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21BB6D89-5F92-B7FA-1215-B7820A6BFD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11">
            <a:extLst>
              <a:ext uri="{FF2B5EF4-FFF2-40B4-BE49-F238E27FC236}">
                <a16:creationId xmlns:a16="http://schemas.microsoft.com/office/drawing/2014/main" id="{DA6DE22A-A0B7-2D49-9DA1-3F581105AB5E}"/>
              </a:ext>
            </a:extLst>
          </p:cNvPr>
          <p:cNvSpPr txBox="1"/>
          <p:nvPr/>
        </p:nvSpPr>
        <p:spPr>
          <a:xfrm>
            <a:off x="490621" y="112524"/>
            <a:ext cx="901123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latin typeface="Futura PT Demi"/>
              </a:rPr>
              <a:t>3 New Veracity PH Models 2024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2C6158CA-54B7-2E51-2663-F8408E74BE8E}"/>
              </a:ext>
            </a:extLst>
          </p:cNvPr>
          <p:cNvSpPr txBox="1"/>
          <p:nvPr/>
        </p:nvSpPr>
        <p:spPr>
          <a:xfrm>
            <a:off x="343536" y="928499"/>
            <a:ext cx="4292213" cy="523220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Revolutionary </a:t>
            </a:r>
            <a:r>
              <a:rPr lang="en-US" sz="16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PĒK</a:t>
            </a:r>
            <a:r>
              <a:rPr lang="en-US" sz="1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system combines a Heads-up-Display (HUD) and a Click-less Digital Elevation Turret to provide a seamless custom ballistic drop solution.</a:t>
            </a:r>
          </a:p>
          <a:p>
            <a:endParaRPr lang="en-US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Now with New Illuminated Reticles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Shorter and Lighter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Improved Optical System ED Glass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3 new Magnifications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2857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4-20x50:  January 2024</a:t>
            </a:r>
          </a:p>
          <a:p>
            <a:pPr marL="2857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2857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3-15x44:  January 2024</a:t>
            </a:r>
          </a:p>
          <a:p>
            <a:pPr marL="2857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2857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2.5-12x42:  March 2024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59E146-45CF-4920-27D2-D6892EBD1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108" y="4066008"/>
            <a:ext cx="3453083" cy="20386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4D20B-6BA1-BA80-41D0-2E4757A80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3197" y="1026157"/>
            <a:ext cx="6768028" cy="759032"/>
          </a:xfrm>
          <a:prstGeom prst="rect">
            <a:avLst/>
          </a:prstGeom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id="{E63081F5-ADF4-6A4E-F576-E6F0F99DE2DA}"/>
              </a:ext>
            </a:extLst>
          </p:cNvPr>
          <p:cNvSpPr>
            <a:spLocks noGrp="1"/>
          </p:cNvSpPr>
          <p:nvPr/>
        </p:nvSpPr>
        <p:spPr>
          <a:xfrm>
            <a:off x="458587" y="6104467"/>
            <a:ext cx="3497624" cy="461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utura PT Demi" panose="020B0502020204020303"/>
                <a:ea typeface="+mn-ea"/>
                <a:cs typeface="+mn-cs"/>
              </a:rPr>
              <a:t>MSRP. $1399-$1599</a:t>
            </a:r>
          </a:p>
        </p:txBody>
      </p:sp>
      <p:pic>
        <p:nvPicPr>
          <p:cNvPr id="17" name="Picture 16" descr="A black object with a round object&#10;&#10;Description automatically generated">
            <a:extLst>
              <a:ext uri="{FF2B5EF4-FFF2-40B4-BE49-F238E27FC236}">
                <a16:creationId xmlns:a16="http://schemas.microsoft.com/office/drawing/2014/main" id="{14048F3F-A876-1C62-2207-64D27843D7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6250" y="2354669"/>
            <a:ext cx="6862213" cy="1534017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69C5ABA-A89C-DC3A-41CA-42AA404DDD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07880" y="6183185"/>
            <a:ext cx="2371656" cy="51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701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CF3EFE-04BF-5B46-8595-DF4A73D5F380}"/>
              </a:ext>
            </a:extLst>
          </p:cNvPr>
          <p:cNvSpPr txBox="1">
            <a:spLocks/>
          </p:cNvSpPr>
          <p:nvPr/>
        </p:nvSpPr>
        <p:spPr>
          <a:xfrm>
            <a:off x="7981623" y="3279963"/>
            <a:ext cx="3700454" cy="15866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>
              <a:lnSpc>
                <a:spcPct val="120000"/>
              </a:lnSpc>
            </a:pPr>
            <a:endParaRPr lang="en-US" sz="1800" b="1">
              <a:solidFill>
                <a:srgbClr val="000000"/>
              </a:solidFill>
              <a:latin typeface="Futura PT Demi" panose="020B0502020204020303" pitchFamily="34" charset="77"/>
            </a:endParaRPr>
          </a:p>
          <a:p>
            <a:pPr marL="400050" lvl="1">
              <a:lnSpc>
                <a:spcPct val="120000"/>
              </a:lnSpc>
            </a:pPr>
            <a:endParaRPr lang="en-US" sz="1800" b="1">
              <a:solidFill>
                <a:srgbClr val="000000"/>
              </a:solidFill>
              <a:latin typeface="Futura PT Demi" panose="020B0502020204020303" pitchFamily="34" charset="77"/>
            </a:endParaRPr>
          </a:p>
          <a:p>
            <a:pPr marL="400050" lvl="1">
              <a:lnSpc>
                <a:spcPct val="120000"/>
              </a:lnSpc>
            </a:pPr>
            <a:endParaRPr lang="en-US" sz="1800" b="1">
              <a:solidFill>
                <a:srgbClr val="000000"/>
              </a:solidFill>
              <a:latin typeface="Futura PT Demi" panose="020B0502020204020303" pitchFamily="34" charset="77"/>
            </a:endParaRPr>
          </a:p>
          <a:p>
            <a:pPr marL="400050" lvl="1">
              <a:lnSpc>
                <a:spcPct val="120000"/>
              </a:lnSpc>
            </a:pPr>
            <a:endParaRPr lang="en-US" sz="1800" b="1">
              <a:solidFill>
                <a:srgbClr val="000000"/>
              </a:solidFill>
              <a:latin typeface="Futura PT Demi" panose="020B0502020204020303" pitchFamily="34" charset="77"/>
            </a:endParaRPr>
          </a:p>
          <a:p>
            <a:pPr marL="400050" lvl="1">
              <a:lnSpc>
                <a:spcPct val="120000"/>
              </a:lnSpc>
            </a:pPr>
            <a:endParaRPr lang="en-US" sz="6800" b="1">
              <a:solidFill>
                <a:srgbClr val="C00000"/>
              </a:solidFill>
              <a:latin typeface="Futura PT Demi" panose="020B0502020204020303" pitchFamily="34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6DE22A-A0B7-2D49-9DA1-3F581105AB5E}"/>
              </a:ext>
            </a:extLst>
          </p:cNvPr>
          <p:cNvSpPr txBox="1"/>
          <p:nvPr/>
        </p:nvSpPr>
        <p:spPr>
          <a:xfrm>
            <a:off x="400779" y="419846"/>
            <a:ext cx="7162800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4800" b="1">
              <a:latin typeface="Futura PT Demi" panose="020B0502020204020303" pitchFamily="34" charset="77"/>
            </a:endParaRPr>
          </a:p>
          <a:p>
            <a:endParaRPr lang="en-US"/>
          </a:p>
        </p:txBody>
      </p:sp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9C9E768-A800-C157-4073-ED1788A8B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8964" y="5741129"/>
            <a:ext cx="2371656" cy="5112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A336C1-5488-0C8A-EE2D-06F70A5C204E}"/>
              </a:ext>
            </a:extLst>
          </p:cNvPr>
          <p:cNvSpPr txBox="1"/>
          <p:nvPr/>
        </p:nvSpPr>
        <p:spPr>
          <a:xfrm>
            <a:off x="224400" y="2930400"/>
            <a:ext cx="9727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b="1">
              <a:ea typeface="Calibri"/>
              <a:cs typeface="Calibri"/>
            </a:endParaRPr>
          </a:p>
        </p:txBody>
      </p:sp>
      <p:pic>
        <p:nvPicPr>
          <p:cNvPr id="5" name="Picture 4" descr="A white surface with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550AB52F-594D-4CEF-B148-A0C4C090F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4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07FFA1A-5015-0032-9878-26CD954CA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7880" y="6183185"/>
            <a:ext cx="2371656" cy="51121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C47AA-67C9-1932-42A7-C02266221344}"/>
              </a:ext>
            </a:extLst>
          </p:cNvPr>
          <p:cNvSpPr txBox="1">
            <a:spLocks/>
          </p:cNvSpPr>
          <p:nvPr/>
        </p:nvSpPr>
        <p:spPr>
          <a:xfrm>
            <a:off x="400779" y="1885644"/>
            <a:ext cx="8005382" cy="421739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lvl="1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Futura PT Demi"/>
              </a:rPr>
              <a:t>6 New Products</a:t>
            </a:r>
          </a:p>
          <a:p>
            <a:pPr marL="685800" lvl="1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Futura PT Demi"/>
              </a:rPr>
              <a:t>Adding 640x480 </a:t>
            </a:r>
          </a:p>
          <a:p>
            <a:pPr marL="685800" lvl="1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Futura PT Demi"/>
              </a:rPr>
              <a:t>Extended Battery Life</a:t>
            </a:r>
            <a:endParaRPr lang="en-US" sz="1800" dirty="0">
              <a:latin typeface="Futura PT Demi"/>
              <a:cs typeface="Calibri"/>
            </a:endParaRPr>
          </a:p>
          <a:p>
            <a:pPr marL="685800" lvl="1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Futura PT Demi"/>
                <a:cs typeface="Calibri"/>
              </a:rPr>
              <a:t>4 New Color Pallets</a:t>
            </a:r>
          </a:p>
          <a:p>
            <a:pPr marL="685800" lvl="1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Futura PT Demi"/>
                <a:cs typeface="Calibri"/>
              </a:rPr>
              <a:t>Signature Outline</a:t>
            </a:r>
          </a:p>
          <a:p>
            <a:pPr marL="685800" lvl="1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Futura PT Demi"/>
                <a:cs typeface="Calibri"/>
              </a:rPr>
              <a:t>One Shot Zero </a:t>
            </a:r>
          </a:p>
          <a:p>
            <a:pPr marL="685800" lvl="1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Futura PT Demi"/>
                <a:cs typeface="Calibri"/>
              </a:rPr>
              <a:t>More Details to Follow</a:t>
            </a:r>
          </a:p>
          <a:p>
            <a:pPr marL="685800" lvl="1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latin typeface="Futura PT Demi"/>
                <a:cs typeface="Calibri"/>
              </a:rPr>
              <a:t>Q1 2024 Launch</a:t>
            </a:r>
          </a:p>
          <a:p>
            <a:pPr marL="685800" lvl="1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2100" dirty="0">
              <a:latin typeface="Futura PT Demi"/>
              <a:cs typeface="Calibri"/>
            </a:endParaRPr>
          </a:p>
          <a:p>
            <a:pPr marL="685800" lvl="1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latin typeface="Futura PT Demi"/>
                <a:cs typeface="Calibri"/>
              </a:rPr>
              <a:t>BTS v3 640: 300605</a:t>
            </a:r>
          </a:p>
          <a:p>
            <a:pPr marL="685800" lvl="1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latin typeface="Futura PT Demi"/>
                <a:cs typeface="Calibri"/>
              </a:rPr>
              <a:t>BTS v3: 300603</a:t>
            </a:r>
          </a:p>
          <a:p>
            <a:pPr marL="685800" lvl="1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latin typeface="Futura PT Demi"/>
                <a:cs typeface="Calibri"/>
              </a:rPr>
              <a:t>BTC v3: 300623</a:t>
            </a:r>
          </a:p>
          <a:p>
            <a:pPr marL="685800" lvl="1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latin typeface="Futura PT Demi"/>
                <a:cs typeface="Calibri"/>
              </a:rPr>
              <a:t>BTH v3: 300636</a:t>
            </a:r>
          </a:p>
          <a:p>
            <a:pPr marL="685800" lvl="1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latin typeface="Futura PT Demi"/>
                <a:cs typeface="Calibri"/>
              </a:rPr>
              <a:t>RT6 Combo</a:t>
            </a:r>
          </a:p>
          <a:p>
            <a:pPr marL="685800" lvl="1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latin typeface="Futura PT Demi"/>
                <a:cs typeface="Calibri"/>
              </a:rPr>
              <a:t>RT3 Combo</a:t>
            </a:r>
          </a:p>
          <a:p>
            <a:pPr marL="685800" lvl="1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1800" dirty="0">
              <a:latin typeface="Futura PT Demi"/>
              <a:cs typeface="Calibri"/>
            </a:endParaRPr>
          </a:p>
          <a:p>
            <a:pPr marL="685800" lvl="1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Futura PT Demi"/>
              <a:cs typeface="Calibri"/>
            </a:endParaRPr>
          </a:p>
          <a:p>
            <a:pPr marL="685800" lvl="1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Futura PT Demi"/>
              <a:cs typeface="Calibri"/>
            </a:endParaRPr>
          </a:p>
          <a:p>
            <a:pPr marL="685800" lvl="1" indent="-285750" algn="l">
              <a:lnSpc>
                <a:spcPct val="120000"/>
              </a:lnSpc>
              <a:buChar char="•"/>
            </a:pPr>
            <a:endParaRPr lang="en-US" sz="1600" dirty="0">
              <a:solidFill>
                <a:srgbClr val="000000"/>
              </a:solidFill>
              <a:latin typeface="Futura PT Demi"/>
            </a:endParaRPr>
          </a:p>
          <a:p>
            <a:pPr marL="400050" lvl="1" algn="l">
              <a:lnSpc>
                <a:spcPct val="120000"/>
              </a:lnSpc>
            </a:pPr>
            <a:endParaRPr lang="en-US" sz="1600" b="1" dirty="0">
              <a:solidFill>
                <a:srgbClr val="C00000"/>
              </a:solidFill>
              <a:latin typeface="Futura PT Book" panose="020B0502020204020303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A23A55-0E28-AA99-140B-730BFF0749D3}"/>
              </a:ext>
            </a:extLst>
          </p:cNvPr>
          <p:cNvSpPr txBox="1"/>
          <p:nvPr/>
        </p:nvSpPr>
        <p:spPr>
          <a:xfrm>
            <a:off x="400779" y="419846"/>
            <a:ext cx="7061793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latin typeface="Futura PT Demi"/>
              </a:rPr>
              <a:t>Burris V3</a:t>
            </a:r>
          </a:p>
          <a:p>
            <a:r>
              <a:rPr lang="en-US" sz="3600" b="1" dirty="0">
                <a:latin typeface="Futura PT Demi"/>
              </a:rPr>
              <a:t>Simple. Fast. Powerful. </a:t>
            </a:r>
            <a:endParaRPr lang="en-US" sz="3600" b="1" dirty="0">
              <a:latin typeface="Futura PT Demi" panose="020B0502020204020303" pitchFamily="34" charset="77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BE4279-5E79-96E6-86FB-C97BF086F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0000">
            <a:off x="7577162" y="3195010"/>
            <a:ext cx="5486411" cy="3557023"/>
          </a:xfrm>
          <a:prstGeom prst="rect">
            <a:avLst/>
          </a:prstGeom>
        </p:spPr>
      </p:pic>
      <p:pic>
        <p:nvPicPr>
          <p:cNvPr id="10" name="Picture 9" descr="A close-up of a camera&#10;&#10;Description automatically generated with low confidence">
            <a:extLst>
              <a:ext uri="{FF2B5EF4-FFF2-40B4-BE49-F238E27FC236}">
                <a16:creationId xmlns:a16="http://schemas.microsoft.com/office/drawing/2014/main" id="{6413AFD8-024C-0FB9-9C33-5620F301EE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2672" y="183587"/>
            <a:ext cx="5452320" cy="3063976"/>
          </a:xfrm>
          <a:prstGeom prst="rect">
            <a:avLst/>
          </a:prstGeom>
        </p:spPr>
      </p:pic>
      <p:pic>
        <p:nvPicPr>
          <p:cNvPr id="11" name="Picture 10" descr="A picture containing black, light&#10;&#10;Description automatically generated">
            <a:extLst>
              <a:ext uri="{FF2B5EF4-FFF2-40B4-BE49-F238E27FC236}">
                <a16:creationId xmlns:a16="http://schemas.microsoft.com/office/drawing/2014/main" id="{1C390158-AA73-3F61-2F88-F8AA4C3AF2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20000">
            <a:off x="8314465" y="2092111"/>
            <a:ext cx="3280439" cy="253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105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CF3EFE-04BF-5B46-8595-DF4A73D5F380}"/>
              </a:ext>
            </a:extLst>
          </p:cNvPr>
          <p:cNvSpPr txBox="1">
            <a:spLocks/>
          </p:cNvSpPr>
          <p:nvPr/>
        </p:nvSpPr>
        <p:spPr>
          <a:xfrm>
            <a:off x="7981623" y="3279963"/>
            <a:ext cx="3700454" cy="15866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>
              <a:lnSpc>
                <a:spcPct val="120000"/>
              </a:lnSpc>
            </a:pPr>
            <a:endParaRPr lang="en-US" sz="1800" b="1">
              <a:solidFill>
                <a:srgbClr val="000000"/>
              </a:solidFill>
              <a:latin typeface="Futura PT Demi" panose="020B0502020204020303" pitchFamily="34" charset="77"/>
            </a:endParaRPr>
          </a:p>
          <a:p>
            <a:pPr marL="400050" lvl="1">
              <a:lnSpc>
                <a:spcPct val="120000"/>
              </a:lnSpc>
            </a:pPr>
            <a:endParaRPr lang="en-US" sz="1800" b="1">
              <a:solidFill>
                <a:srgbClr val="000000"/>
              </a:solidFill>
              <a:latin typeface="Futura PT Demi" panose="020B0502020204020303" pitchFamily="34" charset="77"/>
            </a:endParaRPr>
          </a:p>
          <a:p>
            <a:pPr marL="400050" lvl="1">
              <a:lnSpc>
                <a:spcPct val="120000"/>
              </a:lnSpc>
            </a:pPr>
            <a:endParaRPr lang="en-US" sz="1800" b="1">
              <a:solidFill>
                <a:srgbClr val="000000"/>
              </a:solidFill>
              <a:latin typeface="Futura PT Demi" panose="020B0502020204020303" pitchFamily="34" charset="77"/>
            </a:endParaRPr>
          </a:p>
          <a:p>
            <a:pPr marL="400050" lvl="1">
              <a:lnSpc>
                <a:spcPct val="120000"/>
              </a:lnSpc>
            </a:pPr>
            <a:endParaRPr lang="en-US" sz="1800" b="1">
              <a:solidFill>
                <a:srgbClr val="000000"/>
              </a:solidFill>
              <a:latin typeface="Futura PT Demi" panose="020B0502020204020303" pitchFamily="34" charset="77"/>
            </a:endParaRPr>
          </a:p>
          <a:p>
            <a:pPr marL="400050" lvl="1">
              <a:lnSpc>
                <a:spcPct val="120000"/>
              </a:lnSpc>
            </a:pPr>
            <a:endParaRPr lang="en-US" sz="6800" b="1">
              <a:solidFill>
                <a:srgbClr val="C00000"/>
              </a:solidFill>
              <a:latin typeface="Futura PT Demi" panose="020B0502020204020303" pitchFamily="34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6DE22A-A0B7-2D49-9DA1-3F581105AB5E}"/>
              </a:ext>
            </a:extLst>
          </p:cNvPr>
          <p:cNvSpPr txBox="1"/>
          <p:nvPr/>
        </p:nvSpPr>
        <p:spPr>
          <a:xfrm>
            <a:off x="400779" y="419846"/>
            <a:ext cx="7162800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4800" b="1">
              <a:latin typeface="Futura PT Demi" panose="020B0502020204020303" pitchFamily="34" charset="77"/>
            </a:endParaRPr>
          </a:p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A336C1-5488-0C8A-EE2D-06F70A5C204E}"/>
              </a:ext>
            </a:extLst>
          </p:cNvPr>
          <p:cNvSpPr txBox="1"/>
          <p:nvPr/>
        </p:nvSpPr>
        <p:spPr>
          <a:xfrm>
            <a:off x="224400" y="2930400"/>
            <a:ext cx="9727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b="1">
              <a:ea typeface="Calibri"/>
              <a:cs typeface="Calibri"/>
            </a:endParaRP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07FFA1A-5015-0032-9878-26CD954CA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7880" y="6183185"/>
            <a:ext cx="2371656" cy="5112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7D3EFA-FD1E-B8FD-F2A8-EAFAB275C603}"/>
              </a:ext>
            </a:extLst>
          </p:cNvPr>
          <p:cNvSpPr txBox="1"/>
          <p:nvPr/>
        </p:nvSpPr>
        <p:spPr>
          <a:xfrm>
            <a:off x="400778" y="467846"/>
            <a:ext cx="11357841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000" b="1">
                <a:solidFill>
                  <a:srgbClr val="C00000"/>
                </a:solidFill>
                <a:latin typeface="Futura PT Demi"/>
              </a:rPr>
              <a:t>Eliminator 6</a:t>
            </a:r>
            <a:r>
              <a:rPr lang="en-US" sz="3000" b="1">
                <a:solidFill>
                  <a:srgbClr val="FF0000"/>
                </a:solidFill>
                <a:latin typeface="Futura PT Demi"/>
              </a:rPr>
              <a:t> Train Far. Hunt Responsibly. Don’t Miss</a:t>
            </a:r>
          </a:p>
        </p:txBody>
      </p:sp>
      <p:pic>
        <p:nvPicPr>
          <p:cNvPr id="4" name="Picture 3" descr="A black scope with a red and black background&#10;&#10;Description automatically generated">
            <a:extLst>
              <a:ext uri="{FF2B5EF4-FFF2-40B4-BE49-F238E27FC236}">
                <a16:creationId xmlns:a16="http://schemas.microsoft.com/office/drawing/2014/main" id="{0AB79458-1E48-326D-BAA9-995662548C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238" b="20238"/>
          <a:stretch/>
        </p:blipFill>
        <p:spPr>
          <a:xfrm>
            <a:off x="-306889" y="1738722"/>
            <a:ext cx="12498889" cy="41740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1D9F64-4C81-234B-0D77-0559688EE3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28" b="92973" l="5578" r="90068">
                        <a14:foregroundMark x1="8707" y1="67928" x2="21088" y2="93153"/>
                        <a14:foregroundMark x1="64218" y1="12973" x2="73878" y2="8288"/>
                        <a14:foregroundMark x1="89796" y1="31171" x2="90204" y2="36577"/>
                        <a14:foregroundMark x1="8707" y1="71532" x2="8299" y2="63604"/>
                        <a14:foregroundMark x1="9252" y1="73874" x2="5578" y2="66667"/>
                      </a14:backgroundRemoval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56167" y="4006616"/>
            <a:ext cx="2703426" cy="204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126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CF3EFE-04BF-5B46-8595-DF4A73D5F380}"/>
              </a:ext>
            </a:extLst>
          </p:cNvPr>
          <p:cNvSpPr txBox="1">
            <a:spLocks/>
          </p:cNvSpPr>
          <p:nvPr/>
        </p:nvSpPr>
        <p:spPr>
          <a:xfrm>
            <a:off x="7981623" y="3279963"/>
            <a:ext cx="3700454" cy="15866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>
              <a:lnSpc>
                <a:spcPct val="120000"/>
              </a:lnSpc>
            </a:pPr>
            <a:endParaRPr lang="en-US" sz="1800" b="1">
              <a:solidFill>
                <a:srgbClr val="000000"/>
              </a:solidFill>
              <a:latin typeface="Futura PT Demi" panose="020B0502020204020303" pitchFamily="34" charset="77"/>
            </a:endParaRPr>
          </a:p>
          <a:p>
            <a:pPr marL="400050" lvl="1">
              <a:lnSpc>
                <a:spcPct val="120000"/>
              </a:lnSpc>
            </a:pPr>
            <a:endParaRPr lang="en-US" sz="1800" b="1">
              <a:solidFill>
                <a:srgbClr val="000000"/>
              </a:solidFill>
              <a:latin typeface="Futura PT Demi" panose="020B0502020204020303" pitchFamily="34" charset="77"/>
            </a:endParaRPr>
          </a:p>
          <a:p>
            <a:pPr marL="400050" lvl="1">
              <a:lnSpc>
                <a:spcPct val="120000"/>
              </a:lnSpc>
            </a:pPr>
            <a:endParaRPr lang="en-US" sz="1800" b="1">
              <a:solidFill>
                <a:srgbClr val="000000"/>
              </a:solidFill>
              <a:latin typeface="Futura PT Demi" panose="020B0502020204020303" pitchFamily="34" charset="77"/>
            </a:endParaRPr>
          </a:p>
          <a:p>
            <a:pPr marL="400050" lvl="1">
              <a:lnSpc>
                <a:spcPct val="120000"/>
              </a:lnSpc>
            </a:pPr>
            <a:endParaRPr lang="en-US" sz="1800" b="1">
              <a:solidFill>
                <a:srgbClr val="000000"/>
              </a:solidFill>
              <a:latin typeface="Futura PT Demi" panose="020B0502020204020303" pitchFamily="34" charset="77"/>
            </a:endParaRPr>
          </a:p>
          <a:p>
            <a:pPr marL="400050" lvl="1">
              <a:lnSpc>
                <a:spcPct val="120000"/>
              </a:lnSpc>
            </a:pPr>
            <a:endParaRPr lang="en-US" sz="6800" b="1">
              <a:solidFill>
                <a:srgbClr val="C00000"/>
              </a:solidFill>
              <a:latin typeface="Futura PT Demi" panose="020B0502020204020303" pitchFamily="34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6DE22A-A0B7-2D49-9DA1-3F581105AB5E}"/>
              </a:ext>
            </a:extLst>
          </p:cNvPr>
          <p:cNvSpPr txBox="1"/>
          <p:nvPr/>
        </p:nvSpPr>
        <p:spPr>
          <a:xfrm>
            <a:off x="400779" y="419846"/>
            <a:ext cx="7162800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4800" b="1">
              <a:latin typeface="Futura PT Demi" panose="020B0502020204020303" pitchFamily="34" charset="77"/>
            </a:endParaRPr>
          </a:p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A336C1-5488-0C8A-EE2D-06F70A5C204E}"/>
              </a:ext>
            </a:extLst>
          </p:cNvPr>
          <p:cNvSpPr txBox="1"/>
          <p:nvPr/>
        </p:nvSpPr>
        <p:spPr>
          <a:xfrm>
            <a:off x="224400" y="2930400"/>
            <a:ext cx="9727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b="1">
              <a:ea typeface="Calibri"/>
              <a:cs typeface="Calibri"/>
            </a:endParaRP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07FFA1A-5015-0032-9878-26CD954CA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7880" y="6183185"/>
            <a:ext cx="2371656" cy="5112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342B307-EE3B-03B8-6F89-12C9A3017B6E}"/>
              </a:ext>
            </a:extLst>
          </p:cNvPr>
          <p:cNvSpPr txBox="1"/>
          <p:nvPr/>
        </p:nvSpPr>
        <p:spPr>
          <a:xfrm>
            <a:off x="400779" y="419846"/>
            <a:ext cx="7162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Futura PT Demi" panose="020B0502020204020303" pitchFamily="34" charset="77"/>
              </a:rPr>
              <a:t>Eliminator 6</a:t>
            </a:r>
            <a:r>
              <a:rPr lang="en-US" sz="3000" b="1" dirty="0">
                <a:solidFill>
                  <a:schemeClr val="bg1"/>
                </a:solidFill>
                <a:latin typeface="Futura PT Demi" panose="020B0502020204020303" pitchFamily="34" charset="77"/>
              </a:rPr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3BF314-BABC-3BD4-3268-5F65D35A26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35" b="89680" l="935" r="98027">
                        <a14:foregroundMark x1="7373" y1="72598" x2="17549" y2="42705"/>
                        <a14:foregroundMark x1="17549" y1="42705" x2="31880" y2="20996"/>
                        <a14:foregroundMark x1="31880" y1="20996" x2="46417" y2="20641"/>
                        <a14:foregroundMark x1="46417" y1="20641" x2="60436" y2="25623"/>
                        <a14:foregroundMark x1="60436" y1="25623" x2="82970" y2="55872"/>
                        <a14:foregroundMark x1="82970" y1="55872" x2="54309" y2="87189"/>
                        <a14:foregroundMark x1="54309" y1="87189" x2="14226" y2="86477"/>
                        <a14:foregroundMark x1="14226" y1="86477" x2="6750" y2="74733"/>
                        <a14:foregroundMark x1="3219" y1="74733" x2="1246" y2="71530"/>
                        <a14:foregroundMark x1="86397" y1="76868" x2="86708" y2="85765"/>
                        <a14:foregroundMark x1="88370" y1="73665" x2="91589" y2="63701"/>
                        <a14:foregroundMark x1="88058" y1="60498" x2="98027" y2="79004"/>
                        <a14:foregroundMark x1="98027" y1="79004" x2="88058" y2="70463"/>
                        <a14:foregroundMark x1="39979" y1="10676" x2="60332" y2="11744"/>
                        <a14:foregroundMark x1="60644" y1="9609" x2="49740" y2="2135"/>
                        <a14:foregroundMark x1="49740" y1="2135" x2="39356" y2="96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5747" y="288024"/>
            <a:ext cx="3488661" cy="101797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9D023EE-62BA-C7DA-D2E1-E548B17DA152}"/>
              </a:ext>
            </a:extLst>
          </p:cNvPr>
          <p:cNvSpPr txBox="1"/>
          <p:nvPr/>
        </p:nvSpPr>
        <p:spPr>
          <a:xfrm>
            <a:off x="497420" y="973844"/>
            <a:ext cx="3979882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Bluetooth (</a:t>
            </a:r>
            <a:r>
              <a:rPr lang="en-US" sz="1600" dirty="0" err="1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BurrisConnect</a:t>
            </a:r>
            <a:r>
              <a:rPr lang="en-US" sz="1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Built-in Thermometer, Barometer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Traditional power ring with position sensor for magnification compensation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New 5x optical system with 4-20x magnification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Traditional Diopter adjust with </a:t>
            </a:r>
            <a:r>
              <a:rPr lang="en-US" sz="1600" b="1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+2.0 </a:t>
            </a:r>
            <a:r>
              <a:rPr lang="en-US" sz="1600" b="1" dirty="0" err="1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dpt</a:t>
            </a:r>
            <a:r>
              <a:rPr lang="en-US" sz="1600" b="1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to -3.0 </a:t>
            </a:r>
            <a:r>
              <a:rPr lang="en-US" sz="1600" b="1" dirty="0" err="1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dpt</a:t>
            </a:r>
            <a:endParaRPr lang="en-US" sz="1600" b="1" dirty="0">
              <a:solidFill>
                <a:schemeClr val="bg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Side Focus Adjust from </a:t>
            </a:r>
            <a:r>
              <a:rPr lang="en-US" sz="1600" b="1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25yards to Infinity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Bullet Velocity at ranged distance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Bullet Energy at ranged distance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Shot Energy Indicator (X)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2,000+ Yard Ranging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All in one, rangefinder, inclinometer, internal DOPE card and precision riflescope </a:t>
            </a:r>
          </a:p>
          <a:p>
            <a:endParaRPr lang="en-US" sz="1600" dirty="0">
              <a:solidFill>
                <a:schemeClr val="bg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sz="1600" b="1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MSRP: $2899.00</a:t>
            </a:r>
          </a:p>
          <a:p>
            <a:r>
              <a:rPr lang="en-US" sz="1600" b="1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Item #: 200177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18" name="Picture 17" descr="A close-up of a scope&#10;&#10;Description automatically generated">
            <a:extLst>
              <a:ext uri="{FF2B5EF4-FFF2-40B4-BE49-F238E27FC236}">
                <a16:creationId xmlns:a16="http://schemas.microsoft.com/office/drawing/2014/main" id="{F83C15AA-A33E-0FD9-5D4E-C16C278BEA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198" t="22349" r="12522" b="9116"/>
          <a:stretch/>
        </p:blipFill>
        <p:spPr>
          <a:xfrm>
            <a:off x="5973052" y="965949"/>
            <a:ext cx="5374725" cy="4023604"/>
          </a:xfrm>
          <a:prstGeom prst="rect">
            <a:avLst/>
          </a:prstGeom>
        </p:spPr>
      </p:pic>
      <p:pic>
        <p:nvPicPr>
          <p:cNvPr id="19" name="Picture 18" descr="A digital number on a black background&#10;&#10;Description automatically generated">
            <a:extLst>
              <a:ext uri="{FF2B5EF4-FFF2-40B4-BE49-F238E27FC236}">
                <a16:creationId xmlns:a16="http://schemas.microsoft.com/office/drawing/2014/main" id="{EEFB40F5-B682-CD2D-1E5D-60CAB7A734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4696" y="1743738"/>
            <a:ext cx="1998903" cy="4863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2E230B-9DED-6B1B-E44C-31D2B1D83D1E}"/>
              </a:ext>
            </a:extLst>
          </p:cNvPr>
          <p:cNvSpPr txBox="1"/>
          <p:nvPr/>
        </p:nvSpPr>
        <p:spPr>
          <a:xfrm>
            <a:off x="3900624" y="5549241"/>
            <a:ext cx="5011052" cy="175432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Mid to Late </a:t>
            </a:r>
            <a:r>
              <a:rPr lang="en-US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January 2024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Launch </a:t>
            </a:r>
            <a:endParaRPr lang="en-US" sz="3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l"/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8452522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91440" tIns="45720" rIns="91440" bIns="45720" rtlCol="0" anchor="t">
        <a:spAutoFit/>
      </a:bodyPr>
      <a:lstStyle>
        <a:defPPr algn="l">
          <a:defRPr sz="3600" b="1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0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B145C680-5D5D-A244-A1D8-FB3983C36E5A}">
  <we:reference id="wa104051163" version="1.2.0.3" store="en-US" storeType="OMEX"/>
  <we:alternateReferences>
    <we:reference id="wa104051163" version="1.2.0.3" store="wa104051163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C2FA163C19F24EB8E565BBBE73CEF3" ma:contentTypeVersion="16" ma:contentTypeDescription="Create a new document." ma:contentTypeScope="" ma:versionID="2ae735dc76c7ac3104e3e218f97c8d53">
  <xsd:schema xmlns:xsd="http://www.w3.org/2001/XMLSchema" xmlns:xs="http://www.w3.org/2001/XMLSchema" xmlns:p="http://schemas.microsoft.com/office/2006/metadata/properties" xmlns:ns2="d4c684ff-638f-4a4b-9076-9b9bc81103e2" xmlns:ns3="85a0ab00-52a4-4c3d-b17b-8065bb096f1f" targetNamespace="http://schemas.microsoft.com/office/2006/metadata/properties" ma:root="true" ma:fieldsID="ce3681da192c39717cd2f34a615e9035" ns2:_="" ns3:_="">
    <xsd:import namespace="d4c684ff-638f-4a4b-9076-9b9bc81103e2"/>
    <xsd:import namespace="85a0ab00-52a4-4c3d-b17b-8065bb096f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c684ff-638f-4a4b-9076-9b9bc81103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73c17dff-003d-486d-9a8e-3af1061a0de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a0ab00-52a4-4c3d-b17b-8065bb096f1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dacf7c71-bbac-4395-b9fb-99b3df248e7c}" ma:internalName="TaxCatchAll" ma:showField="CatchAllData" ma:web="85a0ab00-52a4-4c3d-b17b-8065bb096f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4c684ff-638f-4a4b-9076-9b9bc81103e2">
      <Terms xmlns="http://schemas.microsoft.com/office/infopath/2007/PartnerControls"/>
    </lcf76f155ced4ddcb4097134ff3c332f>
    <TaxCatchAll xmlns="85a0ab00-52a4-4c3d-b17b-8065bb096f1f" xsi:nil="true"/>
    <SharedWithUsers xmlns="85a0ab00-52a4-4c3d-b17b-8065bb096f1f">
      <UserInfo>
        <DisplayName>Jim Perkins</DisplayName>
        <AccountId>37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FE27894-0920-4044-9FC7-4122E1225152}">
  <ds:schemaRefs>
    <ds:schemaRef ds:uri="85a0ab00-52a4-4c3d-b17b-8065bb096f1f"/>
    <ds:schemaRef ds:uri="d4c684ff-638f-4a4b-9076-9b9bc81103e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2306728-029E-406A-AF98-06A73C5C6351}">
  <ds:schemaRefs>
    <ds:schemaRef ds:uri="http://schemas.microsoft.com/office/infopath/2007/PartnerControls"/>
    <ds:schemaRef ds:uri="http://purl.org/dc/elements/1.1/"/>
    <ds:schemaRef ds:uri="http://purl.org/dc/terms/"/>
    <ds:schemaRef ds:uri="http://schemas.microsoft.com/office/2006/documentManagement/types"/>
    <ds:schemaRef ds:uri="d4c684ff-638f-4a4b-9076-9b9bc81103e2"/>
    <ds:schemaRef ds:uri="http://www.w3.org/XML/1998/namespace"/>
    <ds:schemaRef ds:uri="http://purl.org/dc/dcmitype/"/>
    <ds:schemaRef ds:uri="http://schemas.openxmlformats.org/package/2006/metadata/core-properties"/>
    <ds:schemaRef ds:uri="85a0ab00-52a4-4c3d-b17b-8065bb096f1f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A5D2B6D8-BDDF-4D7C-9873-E15A62B11E3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6037</TotalTime>
  <Words>494</Words>
  <Application>Microsoft Office PowerPoint</Application>
  <PresentationFormat>Widescreen</PresentationFormat>
  <Paragraphs>162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Calibri</vt:lpstr>
      <vt:lpstr>Calibri Light</vt:lpstr>
      <vt:lpstr>FUTURA MEDIUM</vt:lpstr>
      <vt:lpstr>FUTURA MEDIUM</vt:lpstr>
      <vt:lpstr>Futura PT Book</vt:lpstr>
      <vt:lpstr>Futura PT Demi</vt:lpstr>
      <vt:lpstr>FuturaPT-Heavy</vt:lpstr>
      <vt:lpstr>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Corinne Idler</dc:creator>
  <cp:lastModifiedBy>Shane Hare</cp:lastModifiedBy>
  <cp:revision>412</cp:revision>
  <cp:lastPrinted>2023-10-10T14:53:40Z</cp:lastPrinted>
  <dcterms:created xsi:type="dcterms:W3CDTF">2022-02-02T19:43:55Z</dcterms:created>
  <dcterms:modified xsi:type="dcterms:W3CDTF">2024-01-05T22:03:56Z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0x01010059C2FA163C19F24EB8E565BBBE73CEF3</vt:lpwstr>
  </property>
  <property fmtid="{D5CDD505-2E9C-101B-9397-08002B2CF9AE}" pid="3" name="MediaServiceImageTags">
    <vt:lpwstr/>
  </property>
  <property fmtid="{D5CDD505-2E9C-101B-9397-08002B2CF9AE}" pid="4" name="MSIP_Label_defa4170-0d19-0005-0004-bc88714345d2_Enabled">
    <vt:lpwstr>true</vt:lpwstr>
  </property>
  <property fmtid="{D5CDD505-2E9C-101B-9397-08002B2CF9AE}" pid="5" name="MSIP_Label_defa4170-0d19-0005-0004-bc88714345d2_SetDate">
    <vt:lpwstr>2023-10-06T01:07:25Z</vt:lpwstr>
  </property>
  <property fmtid="{D5CDD505-2E9C-101B-9397-08002B2CF9AE}" pid="6" name="MSIP_Label_defa4170-0d19-0005-0004-bc88714345d2_Method">
    <vt:lpwstr>Standard</vt:lpwstr>
  </property>
  <property fmtid="{D5CDD505-2E9C-101B-9397-08002B2CF9AE}" pid="7" name="MSIP_Label_defa4170-0d19-0005-0004-bc88714345d2_Name">
    <vt:lpwstr>defa4170-0d19-0005-0004-bc88714345d2</vt:lpwstr>
  </property>
  <property fmtid="{D5CDD505-2E9C-101B-9397-08002B2CF9AE}" pid="8" name="MSIP_Label_defa4170-0d19-0005-0004-bc88714345d2_SiteId">
    <vt:lpwstr>7d53fbb7-d0a0-4cd5-a967-9ff102836a0d</vt:lpwstr>
  </property>
  <property fmtid="{D5CDD505-2E9C-101B-9397-08002B2CF9AE}" pid="9" name="MSIP_Label_defa4170-0d19-0005-0004-bc88714345d2_ActionId">
    <vt:lpwstr>49626958-ae8d-44b4-b2d7-fa4f8b9699e6</vt:lpwstr>
  </property>
  <property fmtid="{D5CDD505-2E9C-101B-9397-08002B2CF9AE}" pid="10" name="MSIP_Label_defa4170-0d19-0005-0004-bc88714345d2_ContentBits">
    <vt:lpwstr>0</vt:lpwstr>
  </property>
</Properties>
</file>