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297" r:id="rId2"/>
    <p:sldId id="229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3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0B2D6E-B66C-4631-9D89-863A5003018F}"/>
              </a:ext>
            </a:extLst>
          </p:cNvPr>
          <p:cNvSpPr/>
          <p:nvPr userDrawn="1"/>
        </p:nvSpPr>
        <p:spPr>
          <a:xfrm>
            <a:off x="0" y="0"/>
            <a:ext cx="12192000" cy="937015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3106" y="145671"/>
            <a:ext cx="8073613" cy="686434"/>
          </a:xfrm>
          <a:noFill/>
        </p:spPr>
        <p:txBody>
          <a:bodyPr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Bahnschrift" panose="020B0502040204020203" pitchFamily="34" charset="0"/>
                <a:ea typeface="Kigelia Light" panose="020B0502040204020203" pitchFamily="34" charset="0"/>
                <a:cs typeface="Kigelia Light" panose="020B0502040204020203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98660A-ACC3-44C9-B55E-5974AAE3215B}"/>
              </a:ext>
            </a:extLst>
          </p:cNvPr>
          <p:cNvCxnSpPr>
            <a:cxnSpLocks/>
          </p:cNvCxnSpPr>
          <p:nvPr userDrawn="1"/>
        </p:nvCxnSpPr>
        <p:spPr>
          <a:xfrm>
            <a:off x="3584028" y="145671"/>
            <a:ext cx="0" cy="686434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2CB6C0E-4957-4986-8BCE-AA721EDB3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3078" y="290996"/>
            <a:ext cx="2377873" cy="3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2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0B2D6E-B66C-4631-9D89-863A5003018F}"/>
              </a:ext>
            </a:extLst>
          </p:cNvPr>
          <p:cNvSpPr/>
          <p:nvPr userDrawn="1"/>
        </p:nvSpPr>
        <p:spPr>
          <a:xfrm>
            <a:off x="0" y="0"/>
            <a:ext cx="12192000" cy="937015"/>
          </a:xfrm>
          <a:prstGeom prst="rect">
            <a:avLst/>
          </a:prstGeom>
          <a:solidFill>
            <a:srgbClr val="332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3106" y="145671"/>
            <a:ext cx="8073613" cy="686434"/>
          </a:xfrm>
          <a:noFill/>
        </p:spPr>
        <p:txBody>
          <a:bodyPr>
            <a:normAutofit/>
          </a:bodyPr>
          <a:lstStyle>
            <a:lvl1pPr algn="r">
              <a:defRPr sz="2800" b="0">
                <a:solidFill>
                  <a:srgbClr val="C89211"/>
                </a:solidFill>
                <a:latin typeface="Bahnschrift" panose="020B0502040204020203" pitchFamily="34" charset="0"/>
                <a:ea typeface="Kigelia Light" panose="020B0502040204020203" pitchFamily="34" charset="0"/>
                <a:cs typeface="Kigelia Light" panose="020B0502040204020203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98660A-ACC3-44C9-B55E-5974AAE3215B}"/>
              </a:ext>
            </a:extLst>
          </p:cNvPr>
          <p:cNvCxnSpPr>
            <a:cxnSpLocks/>
          </p:cNvCxnSpPr>
          <p:nvPr userDrawn="1"/>
        </p:nvCxnSpPr>
        <p:spPr>
          <a:xfrm>
            <a:off x="3584028" y="145671"/>
            <a:ext cx="0" cy="686434"/>
          </a:xfrm>
          <a:prstGeom prst="line">
            <a:avLst/>
          </a:prstGeom>
          <a:ln w="12700">
            <a:solidFill>
              <a:srgbClr val="332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A54BDAAD-BC25-40DE-9BCB-DFBF24C5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5295" y="235351"/>
            <a:ext cx="2392209" cy="5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0B2D6E-B66C-4631-9D89-863A5003018F}"/>
              </a:ext>
            </a:extLst>
          </p:cNvPr>
          <p:cNvSpPr/>
          <p:nvPr userDrawn="1"/>
        </p:nvSpPr>
        <p:spPr>
          <a:xfrm>
            <a:off x="0" y="0"/>
            <a:ext cx="12192000" cy="937015"/>
          </a:xfrm>
          <a:prstGeom prst="rect">
            <a:avLst/>
          </a:prstGeom>
          <a:solidFill>
            <a:srgbClr val="000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3106" y="145671"/>
            <a:ext cx="8073613" cy="686434"/>
          </a:xfrm>
          <a:noFill/>
        </p:spPr>
        <p:txBody>
          <a:bodyPr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Bahnschrift" panose="020B0502040204020203" pitchFamily="34" charset="0"/>
                <a:ea typeface="Kigelia Light" panose="020B0502040204020203" pitchFamily="34" charset="0"/>
                <a:cs typeface="Kigelia Light" panose="020B0502040204020203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98660A-ACC3-44C9-B55E-5974AAE3215B}"/>
              </a:ext>
            </a:extLst>
          </p:cNvPr>
          <p:cNvCxnSpPr>
            <a:cxnSpLocks/>
          </p:cNvCxnSpPr>
          <p:nvPr userDrawn="1"/>
        </p:nvCxnSpPr>
        <p:spPr>
          <a:xfrm>
            <a:off x="3584028" y="145671"/>
            <a:ext cx="0" cy="6864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A919330-B587-4831-BCDC-5E9ECF55E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6526" y="306490"/>
            <a:ext cx="2450978" cy="3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5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Roboto-Light"/>
                <a:cs typeface="Roboto-Light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t>Game</a:t>
            </a:r>
            <a:r>
              <a:rPr kumimoji="0" sz="7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t> </a:t>
            </a:r>
            <a:r>
              <a:rPr kumimoji="0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t>Face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t>Category</a:t>
            </a:r>
            <a:r>
              <a:rPr kumimoji="0" sz="7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t> </a:t>
            </a: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t>Plan</a:t>
            </a:r>
            <a:r>
              <a:rPr kumimoji="0" sz="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t> </a:t>
            </a:r>
            <a:r>
              <a:rPr kumimoji="0" sz="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t>2021-2023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Roboto-Light"/>
                <a:cs typeface="Roboto-Light"/>
              </a:defRPr>
            </a:lvl1pPr>
          </a:lstStyle>
          <a:p>
            <a:pPr marL="38100" marR="0" lvl="0" indent="0" algn="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  <a:ea typeface="+mn-ea"/>
              </a:rPr>
              <a:pPr marL="381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-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144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erMax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0B2D6E-B66C-4631-9D89-863A5003018F}"/>
              </a:ext>
            </a:extLst>
          </p:cNvPr>
          <p:cNvSpPr/>
          <p:nvPr userDrawn="1"/>
        </p:nvSpPr>
        <p:spPr>
          <a:xfrm>
            <a:off x="0" y="0"/>
            <a:ext cx="12192000" cy="937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3106" y="145671"/>
            <a:ext cx="8073613" cy="686434"/>
          </a:xfrm>
          <a:noFill/>
        </p:spPr>
        <p:txBody>
          <a:bodyPr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Bahnschrift" panose="020B0502040204020203" pitchFamily="34" charset="0"/>
                <a:ea typeface="Kigelia Light" panose="020B0502040204020203" pitchFamily="34" charset="0"/>
                <a:cs typeface="Kigelia Light" panose="020B0502040204020203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98660A-ACC3-44C9-B55E-5974AAE3215B}"/>
              </a:ext>
            </a:extLst>
          </p:cNvPr>
          <p:cNvCxnSpPr>
            <a:cxnSpLocks/>
          </p:cNvCxnSpPr>
          <p:nvPr userDrawn="1"/>
        </p:nvCxnSpPr>
        <p:spPr>
          <a:xfrm>
            <a:off x="3584028" y="145671"/>
            <a:ext cx="0" cy="6864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6BE1C32-3C7B-4351-ABEE-816AF5EF1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4" y="316028"/>
            <a:ext cx="2128360" cy="3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14F8-F048-7D4D-AA5D-CF0C18F437F0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45B1-EEA0-DE4F-9898-CBF8032B0A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29C9315-FB30-4F1B-A064-6F42B76315E6}"/>
              </a:ext>
            </a:extLst>
          </p:cNvPr>
          <p:cNvSpPr/>
          <p:nvPr/>
        </p:nvSpPr>
        <p:spPr>
          <a:xfrm>
            <a:off x="8099143" y="4863872"/>
            <a:ext cx="4100945" cy="2024305"/>
          </a:xfrm>
          <a:prstGeom prst="rect">
            <a:avLst/>
          </a:prstGeom>
          <a:solidFill>
            <a:srgbClr val="332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6BEA9E-F253-4537-9C80-2D8C5AD04599}"/>
              </a:ext>
            </a:extLst>
          </p:cNvPr>
          <p:cNvSpPr txBox="1"/>
          <p:nvPr/>
        </p:nvSpPr>
        <p:spPr>
          <a:xfrm>
            <a:off x="8212565" y="4999581"/>
            <a:ext cx="39794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Bull Pup Design 33” overall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Up to </a:t>
            </a:r>
            <a:r>
              <a:rPr lang="en-US" dirty="0">
                <a:solidFill>
                  <a:prstClr val="white"/>
                </a:solidFill>
                <a:latin typeface="Bahnschrift Condensed" panose="020B0502040204020203" pitchFamily="34" charset="0"/>
              </a:rPr>
              <a:t>450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FPS with 26” 375gr Arrow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Up to </a:t>
            </a:r>
            <a:r>
              <a:rPr lang="en-US" dirty="0">
                <a:solidFill>
                  <a:prstClr val="white"/>
                </a:solidFill>
                <a:latin typeface="Bahnschrift Condensed" panose="020B0502040204020203" pitchFamily="34" charset="0"/>
              </a:rPr>
              <a:t>168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FPE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Designed and built for hunting large game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KIT Includes 3 Arrows, quiver, 20MOA Rail,   6X40 mm Scope, Sling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20C511A-F45C-41BB-B4E3-470EF2C84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2982"/>
              </p:ext>
            </p:extLst>
          </p:nvPr>
        </p:nvGraphicFramePr>
        <p:xfrm>
          <a:off x="8212565" y="1289660"/>
          <a:ext cx="3639419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9419">
                  <a:extLst>
                    <a:ext uri="{9D8B030D-6E8A-4147-A177-3AD203B41FA5}">
                      <a16:colId xmlns:a16="http://schemas.microsoft.com/office/drawing/2014/main" val="412516631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BPAB/BPABX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5316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MODEL NUMBER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6353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PCP</a:t>
                      </a:r>
                      <a:endParaRPr lang="en-US" sz="20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606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POWERPLANT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3758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(B)Cost $420/Retail $599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(X)Cost $490/Retail $699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5008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 MAP RETAIL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3143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In Market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8288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AVAILABLE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61892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15AA710-42BF-7028-88AC-E36FCD9B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106" y="145671"/>
            <a:ext cx="8073613" cy="686434"/>
          </a:xfrm>
        </p:spPr>
        <p:txBody>
          <a:bodyPr/>
          <a:lstStyle/>
          <a:p>
            <a:r>
              <a:rPr lang="en-US" dirty="0"/>
              <a:t>AIRBOW 450</a:t>
            </a:r>
          </a:p>
        </p:txBody>
      </p:sp>
      <p:pic>
        <p:nvPicPr>
          <p:cNvPr id="5" name="logo 2" descr="logo 2">
            <a:extLst>
              <a:ext uri="{FF2B5EF4-FFF2-40B4-BE49-F238E27FC236}">
                <a16:creationId xmlns:a16="http://schemas.microsoft.com/office/drawing/2014/main" id="{20327F7F-C186-84CB-947B-FF228D6F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82" y="6140829"/>
            <a:ext cx="1181100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719C8-4CC7-0BA0-79AB-2123E940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6" y="3175811"/>
            <a:ext cx="3537441" cy="26412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182461-D2F7-4C09-8A6C-601D169B616F}"/>
              </a:ext>
            </a:extLst>
          </p:cNvPr>
          <p:cNvSpPr/>
          <p:nvPr/>
        </p:nvSpPr>
        <p:spPr>
          <a:xfrm>
            <a:off x="1565053" y="2708473"/>
            <a:ext cx="1762960" cy="408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Gauge repositioned on the breech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A01A04-F391-4F89-98CF-70BFEFDE56BB}"/>
              </a:ext>
            </a:extLst>
          </p:cNvPr>
          <p:cNvCxnSpPr>
            <a:cxnSpLocks/>
          </p:cNvCxnSpPr>
          <p:nvPr/>
        </p:nvCxnSpPr>
        <p:spPr>
          <a:xfrm flipH="1">
            <a:off x="1565053" y="3079293"/>
            <a:ext cx="1" cy="77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36F7EA6-5E63-426A-A04C-ACAA10AD3B6A}"/>
              </a:ext>
            </a:extLst>
          </p:cNvPr>
          <p:cNvGrpSpPr/>
          <p:nvPr/>
        </p:nvGrpSpPr>
        <p:grpSpPr>
          <a:xfrm>
            <a:off x="1617439" y="5030196"/>
            <a:ext cx="1560508" cy="1242340"/>
            <a:chOff x="2221360" y="3704691"/>
            <a:chExt cx="1560508" cy="12423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B548E8-0DE9-4EC5-BB0E-C1C3532715FD}"/>
                </a:ext>
              </a:extLst>
            </p:cNvPr>
            <p:cNvSpPr/>
            <p:nvPr/>
          </p:nvSpPr>
          <p:spPr>
            <a:xfrm>
              <a:off x="2221360" y="4378591"/>
              <a:ext cx="1560508" cy="568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Standard male foster fitting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FA00619-9A15-49D8-B22A-627E7C4CE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1360" y="3704691"/>
              <a:ext cx="0" cy="930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45B654-6A81-CC5E-84CC-09BDF9EBB550}"/>
              </a:ext>
            </a:extLst>
          </p:cNvPr>
          <p:cNvGrpSpPr/>
          <p:nvPr/>
        </p:nvGrpSpPr>
        <p:grpSpPr>
          <a:xfrm>
            <a:off x="3466742" y="3510462"/>
            <a:ext cx="1560508" cy="925624"/>
            <a:chOff x="2221360" y="3678568"/>
            <a:chExt cx="1560508" cy="12684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F05F9B-EEC8-9233-D690-D282E6E02730}"/>
                </a:ext>
              </a:extLst>
            </p:cNvPr>
            <p:cNvSpPr/>
            <p:nvPr/>
          </p:nvSpPr>
          <p:spPr>
            <a:xfrm>
              <a:off x="2221360" y="4609465"/>
              <a:ext cx="1560508" cy="337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3600PSI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817B965-2657-AE56-78D4-EF5431F73F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1360" y="3678568"/>
              <a:ext cx="0" cy="930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020CBE2-517C-77C5-712A-334775D4E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196" y="1191532"/>
            <a:ext cx="4541387" cy="1984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BEE939-003F-2A18-E042-0E5160C117B2}"/>
              </a:ext>
            </a:extLst>
          </p:cNvPr>
          <p:cNvSpPr txBox="1"/>
          <p:nvPr/>
        </p:nvSpPr>
        <p:spPr>
          <a:xfrm>
            <a:off x="4066196" y="1211553"/>
            <a:ext cx="13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Kit BPABX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39C83-23E7-AA89-DC53-19385E773BA7}"/>
              </a:ext>
            </a:extLst>
          </p:cNvPr>
          <p:cNvSpPr txBox="1"/>
          <p:nvPr/>
        </p:nvSpPr>
        <p:spPr>
          <a:xfrm>
            <a:off x="466563" y="3260808"/>
            <a:ext cx="133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Gun Only BPAB</a:t>
            </a:r>
          </a:p>
        </p:txBody>
      </p:sp>
    </p:spTree>
    <p:extLst>
      <p:ext uri="{BB962C8B-B14F-4D97-AF65-F5344CB8AC3E}">
        <p14:creationId xmlns:p14="http://schemas.microsoft.com/office/powerpoint/2010/main" val="36922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A1FDB1-13F4-8ACF-173A-3EA6869F0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"/>
          <a:stretch/>
        </p:blipFill>
        <p:spPr>
          <a:xfrm>
            <a:off x="342238" y="3856512"/>
            <a:ext cx="5420907" cy="158285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29C9315-FB30-4F1B-A064-6F42B76315E6}"/>
              </a:ext>
            </a:extLst>
          </p:cNvPr>
          <p:cNvSpPr/>
          <p:nvPr/>
        </p:nvSpPr>
        <p:spPr>
          <a:xfrm>
            <a:off x="8099143" y="4863872"/>
            <a:ext cx="4100945" cy="2024305"/>
          </a:xfrm>
          <a:prstGeom prst="rect">
            <a:avLst/>
          </a:prstGeom>
          <a:solidFill>
            <a:srgbClr val="332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6F7EA6-5E63-426A-A04C-ACAA10AD3B6A}"/>
              </a:ext>
            </a:extLst>
          </p:cNvPr>
          <p:cNvGrpSpPr/>
          <p:nvPr/>
        </p:nvGrpSpPr>
        <p:grpSpPr>
          <a:xfrm>
            <a:off x="1410474" y="5009012"/>
            <a:ext cx="1560508" cy="1242340"/>
            <a:chOff x="2221360" y="3704691"/>
            <a:chExt cx="1560508" cy="12423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B548E8-0DE9-4EC5-BB0E-C1C3532715FD}"/>
                </a:ext>
              </a:extLst>
            </p:cNvPr>
            <p:cNvSpPr/>
            <p:nvPr/>
          </p:nvSpPr>
          <p:spPr>
            <a:xfrm>
              <a:off x="2221360" y="4378591"/>
              <a:ext cx="1560508" cy="568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Standard male foster fitting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FA00619-9A15-49D8-B22A-627E7C4CE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1360" y="3704691"/>
              <a:ext cx="0" cy="930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82461-D2F7-4C09-8A6C-601D169B616F}"/>
              </a:ext>
            </a:extLst>
          </p:cNvPr>
          <p:cNvSpPr/>
          <p:nvPr/>
        </p:nvSpPr>
        <p:spPr>
          <a:xfrm>
            <a:off x="1435237" y="2757222"/>
            <a:ext cx="1762960" cy="408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Gauge repositioned on the breech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A01A04-F391-4F89-98CF-70BFEFDE56BB}"/>
              </a:ext>
            </a:extLst>
          </p:cNvPr>
          <p:cNvCxnSpPr>
            <a:cxnSpLocks/>
          </p:cNvCxnSpPr>
          <p:nvPr/>
        </p:nvCxnSpPr>
        <p:spPr>
          <a:xfrm flipH="1">
            <a:off x="1435237" y="3165234"/>
            <a:ext cx="1" cy="77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96BEA9E-F253-4537-9C80-2D8C5AD04599}"/>
              </a:ext>
            </a:extLst>
          </p:cNvPr>
          <p:cNvSpPr txBox="1"/>
          <p:nvPr/>
        </p:nvSpPr>
        <p:spPr>
          <a:xfrm>
            <a:off x="8212565" y="4999581"/>
            <a:ext cx="39794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•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9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SERIES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• Up to 600FPS with 26” 375gr Arrow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• Up to 300 FPE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• Designed and built for hunting large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• KIT Includes 3 Arrows, quiver, 20MOA Rail, 6x40mm Scope, Sling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20C511A-F45C-41BB-B4E3-470EF2C84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69941"/>
              </p:ext>
            </p:extLst>
          </p:nvPr>
        </p:nvGraphicFramePr>
        <p:xfrm>
          <a:off x="8419232" y="1289660"/>
          <a:ext cx="3432752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2752">
                  <a:extLst>
                    <a:ext uri="{9D8B030D-6E8A-4147-A177-3AD203B41FA5}">
                      <a16:colId xmlns:a16="http://schemas.microsoft.com/office/drawing/2014/main" val="412516631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BPABM/BPABMX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5316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MODEL NUMBER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6353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PCP</a:t>
                      </a:r>
                      <a:endParaRPr lang="en-US" sz="24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606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POWERPLANT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3758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(M)Cost $600/MAP $800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(MX)Cost $770/MAP $1099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5008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 MAP RETAIL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3143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8288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AVAILABLE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61892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A45B654-6A81-CC5E-84CC-09BDF9EBB550}"/>
              </a:ext>
            </a:extLst>
          </p:cNvPr>
          <p:cNvGrpSpPr/>
          <p:nvPr/>
        </p:nvGrpSpPr>
        <p:grpSpPr>
          <a:xfrm>
            <a:off x="3781511" y="4565274"/>
            <a:ext cx="1560508" cy="1273077"/>
            <a:chOff x="2221360" y="3673954"/>
            <a:chExt cx="1560508" cy="12730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F05F9B-EEC8-9233-D690-D282E6E02730}"/>
                </a:ext>
              </a:extLst>
            </p:cNvPr>
            <p:cNvSpPr/>
            <p:nvPr/>
          </p:nvSpPr>
          <p:spPr>
            <a:xfrm>
              <a:off x="2221360" y="4378591"/>
              <a:ext cx="1560508" cy="568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3600PSI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817B965-2657-AE56-78D4-EF5431F73F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1868" y="3673954"/>
              <a:ext cx="0" cy="930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15AA710-42BF-7028-88AC-E36FCD9B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106" y="145671"/>
            <a:ext cx="8073613" cy="686434"/>
          </a:xfrm>
        </p:spPr>
        <p:txBody>
          <a:bodyPr/>
          <a:lstStyle/>
          <a:p>
            <a:r>
              <a:rPr lang="en-US" dirty="0" err="1"/>
              <a:t>AIRBOW</a:t>
            </a:r>
            <a:r>
              <a:rPr lang="en-US" dirty="0"/>
              <a:t> M600</a:t>
            </a:r>
          </a:p>
        </p:txBody>
      </p:sp>
      <p:pic>
        <p:nvPicPr>
          <p:cNvPr id="5" name="logo 2" descr="logo 2">
            <a:extLst>
              <a:ext uri="{FF2B5EF4-FFF2-40B4-BE49-F238E27FC236}">
                <a16:creationId xmlns:a16="http://schemas.microsoft.com/office/drawing/2014/main" id="{20327F7F-C186-84CB-947B-FF228D6FD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82" y="6140829"/>
            <a:ext cx="1181100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FB296-008F-CB98-E74C-026733D0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663" y="1220803"/>
            <a:ext cx="4094147" cy="2024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413E81-4A4D-A901-65EE-D58D0256733A}"/>
              </a:ext>
            </a:extLst>
          </p:cNvPr>
          <p:cNvSpPr txBox="1"/>
          <p:nvPr/>
        </p:nvSpPr>
        <p:spPr>
          <a:xfrm>
            <a:off x="313108" y="3280598"/>
            <a:ext cx="133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Gun Only BPABM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85FEB-16E7-26D5-624D-10B158B975E4}"/>
              </a:ext>
            </a:extLst>
          </p:cNvPr>
          <p:cNvSpPr txBox="1"/>
          <p:nvPr/>
        </p:nvSpPr>
        <p:spPr>
          <a:xfrm>
            <a:off x="4114271" y="1174141"/>
            <a:ext cx="13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Kit BPABMX</a:t>
            </a:r>
          </a:p>
        </p:txBody>
      </p:sp>
    </p:spTree>
    <p:extLst>
      <p:ext uri="{BB962C8B-B14F-4D97-AF65-F5344CB8AC3E}">
        <p14:creationId xmlns:p14="http://schemas.microsoft.com/office/powerpoint/2010/main" val="172095581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D Template_Feb2021_Newman" id="{325C642A-6B3E-47E9-A77C-5C06BD3703E8}" vid="{2B92427C-5EC7-47AA-BDA3-F06C9B18C8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161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Bahnschrift</vt:lpstr>
      <vt:lpstr>Bahnschrift Condensed</vt:lpstr>
      <vt:lpstr>Bahnschrift SemiBold</vt:lpstr>
      <vt:lpstr>Calibri</vt:lpstr>
      <vt:lpstr>Calibri Light</vt:lpstr>
      <vt:lpstr>Kigelia Light</vt:lpstr>
      <vt:lpstr>Roboto-Light</vt:lpstr>
      <vt:lpstr>2_Office Theme</vt:lpstr>
      <vt:lpstr>AIRBOW 450</vt:lpstr>
      <vt:lpstr>AIRBOW M600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AIRBOW 450</dc:title>
  <dc:creator>Tom Beecher</dc:creator>
  <cp:lastModifiedBy>Scott Lawson</cp:lastModifiedBy>
  <cp:revision>1</cp:revision>
  <dcterms:created xsi:type="dcterms:W3CDTF">2024-03-07T19:09:40Z</dcterms:created>
  <dcterms:modified xsi:type="dcterms:W3CDTF">2024-04-11T16:24:30Z</dcterms:modified>
</cp:coreProperties>
</file>